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64"/>
  </p:notesMasterIdLst>
  <p:handoutMasterIdLst>
    <p:handoutMasterId r:id="rId65"/>
  </p:handoutMasterIdLst>
  <p:sldIdLst>
    <p:sldId id="446" r:id="rId5"/>
    <p:sldId id="447" r:id="rId6"/>
    <p:sldId id="277" r:id="rId7"/>
    <p:sldId id="361" r:id="rId8"/>
    <p:sldId id="526" r:id="rId9"/>
    <p:sldId id="340" r:id="rId10"/>
    <p:sldId id="463" r:id="rId11"/>
    <p:sldId id="358" r:id="rId12"/>
    <p:sldId id="551" r:id="rId13"/>
    <p:sldId id="359" r:id="rId14"/>
    <p:sldId id="527" r:id="rId15"/>
    <p:sldId id="384" r:id="rId16"/>
    <p:sldId id="530" r:id="rId17"/>
    <p:sldId id="528" r:id="rId18"/>
    <p:sldId id="406" r:id="rId19"/>
    <p:sldId id="531" r:id="rId20"/>
    <p:sldId id="547" r:id="rId21"/>
    <p:sldId id="532" r:id="rId22"/>
    <p:sldId id="529" r:id="rId23"/>
    <p:sldId id="533" r:id="rId24"/>
    <p:sldId id="534" r:id="rId25"/>
    <p:sldId id="549" r:id="rId26"/>
    <p:sldId id="538" r:id="rId27"/>
    <p:sldId id="539" r:id="rId28"/>
    <p:sldId id="540" r:id="rId29"/>
    <p:sldId id="541" r:id="rId30"/>
    <p:sldId id="542" r:id="rId31"/>
    <p:sldId id="265" r:id="rId32"/>
    <p:sldId id="543" r:id="rId33"/>
    <p:sldId id="307" r:id="rId34"/>
    <p:sldId id="310" r:id="rId35"/>
    <p:sldId id="311" r:id="rId36"/>
    <p:sldId id="312" r:id="rId37"/>
    <p:sldId id="313" r:id="rId38"/>
    <p:sldId id="314" r:id="rId39"/>
    <p:sldId id="544" r:id="rId40"/>
    <p:sldId id="315" r:id="rId41"/>
    <p:sldId id="269" r:id="rId42"/>
    <p:sldId id="270" r:id="rId43"/>
    <p:sldId id="274" r:id="rId44"/>
    <p:sldId id="275" r:id="rId45"/>
    <p:sldId id="284" r:id="rId46"/>
    <p:sldId id="441" r:id="rId47"/>
    <p:sldId id="442" r:id="rId48"/>
    <p:sldId id="353" r:id="rId49"/>
    <p:sldId id="374" r:id="rId50"/>
    <p:sldId id="375" r:id="rId51"/>
    <p:sldId id="377" r:id="rId52"/>
    <p:sldId id="380" r:id="rId53"/>
    <p:sldId id="383" r:id="rId54"/>
    <p:sldId id="535" r:id="rId55"/>
    <p:sldId id="545" r:id="rId56"/>
    <p:sldId id="363" r:id="rId57"/>
    <p:sldId id="548" r:id="rId58"/>
    <p:sldId id="364" r:id="rId59"/>
    <p:sldId id="550" r:id="rId60"/>
    <p:sldId id="553" r:id="rId61"/>
    <p:sldId id="555" r:id="rId62"/>
    <p:sldId id="557" r:id="rId63"/>
  </p:sldIdLst>
  <p:sldSz cx="9144000" cy="5143500" type="screen16x9"/>
  <p:notesSz cx="6669088" cy="9872663"/>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72"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a Delahunt" initials="AD" lastIdx="1" clrIdx="0">
    <p:extLst>
      <p:ext uri="{19B8F6BF-5375-455C-9EA6-DF929625EA0E}">
        <p15:presenceInfo xmlns:p15="http://schemas.microsoft.com/office/powerpoint/2012/main" userId="6f8a8e4311eead7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3E42"/>
    <a:srgbClr val="14559D"/>
    <a:srgbClr val="C01623"/>
    <a:srgbClr val="59A346"/>
    <a:srgbClr val="4A9735"/>
    <a:srgbClr val="FF4589"/>
    <a:srgbClr val="404040"/>
    <a:srgbClr val="7AC143"/>
    <a:srgbClr val="FDBB30"/>
    <a:srgbClr val="01A1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93" autoAdjust="0"/>
    <p:restoredTop sz="82825" autoAdjust="0"/>
  </p:normalViewPr>
  <p:slideViewPr>
    <p:cSldViewPr snapToGrid="0">
      <p:cViewPr varScale="1">
        <p:scale>
          <a:sx n="123" d="100"/>
          <a:sy n="123" d="100"/>
        </p:scale>
        <p:origin x="426" y="96"/>
      </p:cViewPr>
      <p:guideLst>
        <p:guide orient="horz" pos="3072"/>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a:defRPr sz="1200"/>
            </a:lvl1pPr>
          </a:lstStyle>
          <a:p>
            <a:fld id="{026DCBA7-2E7C-D140-8936-CDC8E313ED77}" type="datetimeFigureOut">
              <a:rPr lang="en-US" smtClean="0"/>
              <a:t>9/24/2025</a:t>
            </a:fld>
            <a:endParaRPr lang="en-US" dirty="0"/>
          </a:p>
        </p:txBody>
      </p:sp>
      <p:sp>
        <p:nvSpPr>
          <p:cNvPr id="4" name="Footer Placeholder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777607" y="9377316"/>
            <a:ext cx="2889938" cy="493633"/>
          </a:xfrm>
          <a:prstGeom prst="rect">
            <a:avLst/>
          </a:prstGeom>
        </p:spPr>
        <p:txBody>
          <a:bodyPr vert="horz" lIns="91440" tIns="45720" rIns="91440" bIns="45720" rtlCol="0" anchor="b"/>
          <a:lstStyle>
            <a:lvl1pPr algn="r">
              <a:defRPr sz="1200"/>
            </a:lvl1pPr>
          </a:lstStyle>
          <a:p>
            <a:fld id="{9243236B-BF3B-FE40-90B7-A69E38A698E7}" type="slidenum">
              <a:rPr lang="en-US" smtClean="0"/>
              <a:t>‹#›</a:t>
            </a:fld>
            <a:endParaRPr lang="en-US" dirty="0"/>
          </a:p>
        </p:txBody>
      </p:sp>
    </p:spTree>
    <p:extLst>
      <p:ext uri="{BB962C8B-B14F-4D97-AF65-F5344CB8AC3E}">
        <p14:creationId xmlns:p14="http://schemas.microsoft.com/office/powerpoint/2010/main" val="1497825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DC172E64-493C-4D4B-B186-B5DA44408F6B}" type="datetimeFigureOut">
              <a:rPr lang="en-US" smtClean="0"/>
              <a:t>9/24/2025</a:t>
            </a:fld>
            <a:endParaRPr lang="en-US" dirty="0"/>
          </a:p>
        </p:txBody>
      </p:sp>
      <p:sp>
        <p:nvSpPr>
          <p:cNvPr id="4" name="Slide Image Placeholder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2B4E5575-9C24-484B-862D-8CDA0C17D389}" type="slidenum">
              <a:rPr lang="en-US" smtClean="0"/>
              <a:t>‹#›</a:t>
            </a:fld>
            <a:endParaRPr lang="en-US" dirty="0"/>
          </a:p>
        </p:txBody>
      </p:sp>
    </p:spTree>
    <p:extLst>
      <p:ext uri="{BB962C8B-B14F-4D97-AF65-F5344CB8AC3E}">
        <p14:creationId xmlns:p14="http://schemas.microsoft.com/office/powerpoint/2010/main" val="4008478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pmc.ncbi.nlm.nih.gov/articles/PMC10332433/"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smtClean="0"/>
          </a:p>
          <a:p>
            <a:endParaRPr lang="en-IE" dirty="0"/>
          </a:p>
        </p:txBody>
      </p:sp>
      <p:sp>
        <p:nvSpPr>
          <p:cNvPr id="4" name="Slide Number Placeholder 3"/>
          <p:cNvSpPr>
            <a:spLocks noGrp="1"/>
          </p:cNvSpPr>
          <p:nvPr>
            <p:ph type="sldNum" sz="quarter" idx="10"/>
          </p:nvPr>
        </p:nvSpPr>
        <p:spPr/>
        <p:txBody>
          <a:bodyPr/>
          <a:lstStyle/>
          <a:p>
            <a:fld id="{2B4E5575-9C24-484B-862D-8CDA0C17D389}" type="slidenum">
              <a:rPr lang="en-US" smtClean="0"/>
              <a:t>0</a:t>
            </a:fld>
            <a:endParaRPr lang="en-US" dirty="0"/>
          </a:p>
        </p:txBody>
      </p:sp>
    </p:spTree>
    <p:extLst>
      <p:ext uri="{BB962C8B-B14F-4D97-AF65-F5344CB8AC3E}">
        <p14:creationId xmlns:p14="http://schemas.microsoft.com/office/powerpoint/2010/main" val="1942555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dirty="0">
                <a:effectLst/>
                <a:latin typeface="Calibri" panose="020F0502020204030204" pitchFamily="34" charset="0"/>
                <a:ea typeface="Calibri" panose="020F0502020204030204" pitchFamily="34" charset="0"/>
              </a:rPr>
              <a:t> </a:t>
            </a:r>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1</a:t>
            </a:fld>
            <a:endParaRPr lang="en-US" dirty="0"/>
          </a:p>
        </p:txBody>
      </p:sp>
    </p:spTree>
    <p:extLst>
      <p:ext uri="{BB962C8B-B14F-4D97-AF65-F5344CB8AC3E}">
        <p14:creationId xmlns:p14="http://schemas.microsoft.com/office/powerpoint/2010/main" val="2922852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Systematic review – some promising nutritional</a:t>
            </a:r>
            <a:r>
              <a:rPr lang="en-GB" baseline="0" dirty="0" smtClean="0"/>
              <a:t> interventions – but need bigger clinical trials </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2</a:t>
            </a:fld>
            <a:endParaRPr lang="en-US" dirty="0"/>
          </a:p>
        </p:txBody>
      </p:sp>
    </p:spTree>
    <p:extLst>
      <p:ext uri="{BB962C8B-B14F-4D97-AF65-F5344CB8AC3E}">
        <p14:creationId xmlns:p14="http://schemas.microsoft.com/office/powerpoint/2010/main" val="3987370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u="none" strike="noStrike" baseline="0" noProof="0" dirty="0">
                <a:solidFill>
                  <a:srgbClr val="000000"/>
                </a:solidFill>
                <a:latin typeface="HelveticaNeueLTStd-Cn"/>
              </a:rPr>
              <a:t>Because children with </a:t>
            </a:r>
            <a:r>
              <a:rPr lang="en-GB" sz="1200" b="0" i="0" u="none" strike="noStrike" baseline="0" noProof="0" dirty="0" err="1">
                <a:solidFill>
                  <a:srgbClr val="000000"/>
                </a:solidFill>
                <a:latin typeface="HelveticaNeueLTStd-Cn"/>
              </a:rPr>
              <a:t>neurodisability</a:t>
            </a:r>
            <a:r>
              <a:rPr lang="en-GB" sz="1200" b="0" i="0" u="none" strike="noStrike" baseline="0" noProof="0" dirty="0">
                <a:solidFill>
                  <a:srgbClr val="000000"/>
                </a:solidFill>
                <a:latin typeface="HelveticaNeueLTStd-Cn"/>
              </a:rPr>
              <a:t> commonly experience eating, drinking and swallowing difficulties (EDSD).</a:t>
            </a:r>
            <a:endParaRPr lang="en-GB" sz="1200" noProof="0" dirty="0">
              <a:latin typeface="HelveticaNeueLTStd-Cn"/>
            </a:endParaRPr>
          </a:p>
          <a:p>
            <a:pPr algn="l"/>
            <a:r>
              <a:rPr lang="en-GB" sz="1200" noProof="0" dirty="0">
                <a:solidFill>
                  <a:schemeClr val="tx1"/>
                </a:solidFill>
                <a:latin typeface="HelveticaNeueLTStd-Cn"/>
              </a:rPr>
              <a:t>Taylor et al.</a:t>
            </a:r>
            <a:r>
              <a:rPr lang="en-GB" sz="1200" dirty="0">
                <a:solidFill>
                  <a:schemeClr val="tx1"/>
                </a:solidFill>
                <a:latin typeface="HelveticaNeueLTStd-Cn"/>
              </a:rPr>
              <a:t>(</a:t>
            </a:r>
            <a:r>
              <a:rPr lang="en-GB" sz="1200" noProof="0" dirty="0">
                <a:solidFill>
                  <a:schemeClr val="tx1"/>
                </a:solidFill>
                <a:latin typeface="HelveticaNeueLTStd-Cn"/>
              </a:rPr>
              <a:t>2022) </a:t>
            </a:r>
            <a:r>
              <a:rPr lang="en-GB" sz="1200" dirty="0">
                <a:solidFill>
                  <a:schemeClr val="tx1"/>
                </a:solidFill>
                <a:latin typeface="HelveticaNeueLTStd-Cn"/>
              </a:rPr>
              <a:t>set out to seek</a:t>
            </a:r>
            <a:r>
              <a:rPr lang="en-GB" sz="1200" b="0" i="0" u="none" strike="noStrike" baseline="0" noProof="0" dirty="0">
                <a:solidFill>
                  <a:schemeClr val="tx1"/>
                </a:solidFill>
                <a:latin typeface="HelveticaNeueLTStd-Cn"/>
              </a:rPr>
              <a:t> consensus between parents of children with ND and </a:t>
            </a:r>
            <a:r>
              <a:rPr lang="en-GB" sz="1200" dirty="0">
                <a:solidFill>
                  <a:schemeClr val="tx1"/>
                </a:solidFill>
                <a:latin typeface="HelveticaNeueLTStd-Cn"/>
              </a:rPr>
              <a:t>HCPs</a:t>
            </a:r>
            <a:r>
              <a:rPr lang="en-GB" sz="1200" b="0" i="0" u="none" strike="noStrike" baseline="0" noProof="0" dirty="0">
                <a:solidFill>
                  <a:schemeClr val="tx1"/>
                </a:solidFill>
                <a:latin typeface="HelveticaNeueLTStd-Cn"/>
              </a:rPr>
              <a:t> on</a:t>
            </a:r>
            <a:r>
              <a:rPr lang="en-GB" sz="1200" dirty="0">
                <a:solidFill>
                  <a:schemeClr val="tx1"/>
                </a:solidFill>
                <a:latin typeface="HelveticaNeueLTStd-Cn"/>
              </a:rPr>
              <a:t> the most important</a:t>
            </a:r>
            <a:r>
              <a:rPr lang="en-GB" sz="1200" b="0" i="0" u="none" strike="noStrike" baseline="0" noProof="0" dirty="0">
                <a:solidFill>
                  <a:schemeClr val="tx1"/>
                </a:solidFill>
                <a:latin typeface="HelveticaNeueLTStd-Cn"/>
              </a:rPr>
              <a:t> interventions and outcomes required, in order </a:t>
            </a:r>
            <a:r>
              <a:rPr lang="en-GB" sz="1200" dirty="0">
                <a:solidFill>
                  <a:schemeClr val="tx1"/>
                </a:solidFill>
                <a:latin typeface="HelveticaNeueLTStd-Cn"/>
              </a:rPr>
              <a:t>to</a:t>
            </a:r>
            <a:r>
              <a:rPr lang="en-GB" sz="1200" b="0" i="0" u="none" strike="noStrike" baseline="0" noProof="0" dirty="0">
                <a:solidFill>
                  <a:schemeClr val="tx1"/>
                </a:solidFill>
                <a:latin typeface="HelveticaNeueLTStd-Cn"/>
              </a:rPr>
              <a:t> inform future clinical developments and research studies. </a:t>
            </a:r>
            <a:endParaRPr lang="en-GB" dirty="0"/>
          </a:p>
          <a:p>
            <a:pPr marL="0" indent="0" algn="l">
              <a:buNone/>
            </a:pPr>
            <a:r>
              <a:rPr lang="en-GB" sz="1200" dirty="0">
                <a:solidFill>
                  <a:srgbClr val="000000"/>
                </a:solidFill>
                <a:latin typeface="HelveticaNeueLTStd-Cn"/>
              </a:rPr>
              <a:t>A total of 19 essential interventions agreed between parents and HCP</a:t>
            </a:r>
          </a:p>
          <a:p>
            <a:pPr marL="0" indent="0" algn="l">
              <a:buNone/>
            </a:pPr>
            <a:r>
              <a:rPr lang="en-GB" sz="1200" dirty="0">
                <a:solidFill>
                  <a:srgbClr val="000000"/>
                </a:solidFill>
                <a:latin typeface="HelveticaNeueLTStd-Cn"/>
              </a:rPr>
              <a:t>	* Targeting physical aspects of the child's dysphagia</a:t>
            </a:r>
          </a:p>
          <a:p>
            <a:pPr marL="0" indent="0" algn="l">
              <a:buNone/>
            </a:pPr>
            <a:r>
              <a:rPr lang="en-GB" sz="1200" dirty="0">
                <a:solidFill>
                  <a:srgbClr val="000000"/>
                </a:solidFill>
                <a:latin typeface="HelveticaNeueLTStd-Cn"/>
              </a:rPr>
              <a:t>	* Feeding strategies</a:t>
            </a:r>
          </a:p>
          <a:p>
            <a:pPr marL="0" indent="0" algn="l">
              <a:buNone/>
            </a:pPr>
            <a:r>
              <a:rPr lang="en-GB" sz="1200" dirty="0">
                <a:solidFill>
                  <a:srgbClr val="000000"/>
                </a:solidFill>
                <a:latin typeface="HelveticaNeueLTStd-Cn"/>
              </a:rPr>
              <a:t>	* A focus on family well-being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baseline="0" dirty="0">
              <a:solidFill>
                <a:schemeClr val="tx1"/>
              </a:solidFill>
            </a:endParaRPr>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3</a:t>
            </a:fld>
            <a:endParaRPr lang="en-US" dirty="0"/>
          </a:p>
        </p:txBody>
      </p:sp>
    </p:spTree>
    <p:extLst>
      <p:ext uri="{BB962C8B-B14F-4D97-AF65-F5344CB8AC3E}">
        <p14:creationId xmlns:p14="http://schemas.microsoft.com/office/powerpoint/2010/main" val="3338629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4</a:t>
            </a:fld>
            <a:endParaRPr lang="en-US" dirty="0"/>
          </a:p>
        </p:txBody>
      </p:sp>
    </p:spTree>
    <p:extLst>
      <p:ext uri="{BB962C8B-B14F-4D97-AF65-F5344CB8AC3E}">
        <p14:creationId xmlns:p14="http://schemas.microsoft.com/office/powerpoint/2010/main" val="4286591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Altered body composition in children with cerebral palsy (CP) could be due to differences in energy intake, habitual physical activity (HPA), and sedentary time.</a:t>
            </a:r>
          </a:p>
          <a:p>
            <a:r>
              <a:rPr lang="en-GB" sz="1200" b="0" i="0" u="none" strike="noStrike" kern="1200" baseline="0" dirty="0">
                <a:solidFill>
                  <a:schemeClr val="tx1"/>
                </a:solidFill>
                <a:latin typeface="+mn-lt"/>
                <a:ea typeface="+mn-ea"/>
                <a:cs typeface="+mn-cs"/>
              </a:rPr>
              <a:t>Gross motor </a:t>
            </a:r>
            <a:r>
              <a:rPr lang="en-US" sz="1200" b="0" i="0" u="none" strike="noStrike" kern="1200" baseline="0" dirty="0">
                <a:solidFill>
                  <a:schemeClr val="tx1"/>
                </a:solidFill>
                <a:latin typeface="+mn-lt"/>
                <a:ea typeface="+mn-ea"/>
                <a:cs typeface="+mn-cs"/>
              </a:rPr>
              <a:t>function, feeding method, energy intake, and HPA level in GMFCS I individuals are the strongest predictors of body composition in</a:t>
            </a:r>
          </a:p>
          <a:p>
            <a:r>
              <a:rPr lang="en-US" sz="1200" b="0" i="0" u="none" strike="noStrike" kern="1200" baseline="0" dirty="0">
                <a:solidFill>
                  <a:schemeClr val="tx1"/>
                </a:solidFill>
                <a:latin typeface="+mn-lt"/>
                <a:ea typeface="+mn-ea"/>
                <a:cs typeface="+mn-cs"/>
              </a:rPr>
              <a:t>children with CP between the ages of 18 and 60 months</a:t>
            </a:r>
            <a:endParaRPr lang="en-GB" sz="1200" kern="1200" noProof="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Arial" panose="020B0604020202020204" pitchFamily="34" charset="0"/>
                <a:cs typeface="Arial" panose="020B0604020202020204" pitchFamily="34" charset="0"/>
              </a:rPr>
              <a:t>A </a:t>
            </a:r>
            <a:r>
              <a:rPr lang="en-GB" sz="1200" dirty="0">
                <a:latin typeface="Arial" panose="020B0604020202020204" pitchFamily="34" charset="0"/>
                <a:cs typeface="Arial" panose="020B0604020202020204" pitchFamily="34" charset="0"/>
              </a:rPr>
              <a:t>l</a:t>
            </a:r>
            <a:r>
              <a:rPr lang="en-GB" sz="1200" noProof="0" dirty="0" err="1">
                <a:latin typeface="Arial" panose="020B0604020202020204" pitchFamily="34" charset="0"/>
                <a:cs typeface="Arial" panose="020B0604020202020204" pitchFamily="34" charset="0"/>
              </a:rPr>
              <a:t>ongitudinal</a:t>
            </a:r>
            <a:r>
              <a:rPr lang="en-GB" sz="1200" noProof="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study </a:t>
            </a:r>
            <a:r>
              <a:rPr lang="en-GB" sz="1200" noProof="0" dirty="0">
                <a:latin typeface="Arial" panose="020B0604020202020204" pitchFamily="34" charset="0"/>
                <a:cs typeface="Arial" panose="020B0604020202020204" pitchFamily="34" charset="0"/>
              </a:rPr>
              <a:t>identified reduced growth in the first 5 years in children who </a:t>
            </a:r>
            <a:r>
              <a:rPr lang="en-GB" sz="1200" dirty="0">
                <a:latin typeface="Arial" panose="020B0604020202020204" pitchFamily="34" charset="0"/>
                <a:cs typeface="Arial" panose="020B0604020202020204" pitchFamily="34" charset="0"/>
              </a:rPr>
              <a:t>were</a:t>
            </a:r>
            <a:r>
              <a:rPr lang="en-GB" sz="1200" noProof="0" dirty="0">
                <a:latin typeface="Arial" panose="020B0604020202020204" pitchFamily="34" charset="0"/>
                <a:cs typeface="Arial" panose="020B0604020202020204" pitchFamily="34" charset="0"/>
              </a:rPr>
              <a:t> more severely affected and had feeding difficulties (Strand et al. 2016). </a:t>
            </a:r>
          </a:p>
          <a:p>
            <a:r>
              <a:rPr lang="en-GB" sz="1200" noProof="0" dirty="0">
                <a:latin typeface="Arial" panose="020B0604020202020204" pitchFamily="34" charset="0"/>
                <a:cs typeface="Arial" panose="020B0604020202020204" pitchFamily="34" charset="0"/>
              </a:rPr>
              <a:t>Children with CP had normal growth in weight and height if they were born not SGA or had mild motor impairments (i.e. GMFCS I–II).</a:t>
            </a:r>
          </a:p>
          <a:p>
            <a:r>
              <a:rPr lang="en-GB" sz="1200" noProof="0" dirty="0">
                <a:latin typeface="Arial" panose="020B0604020202020204" pitchFamily="34" charset="0"/>
                <a:cs typeface="Arial" panose="020B0604020202020204" pitchFamily="34" charset="0"/>
              </a:rPr>
              <a:t>Children born SGA or with severe motor impairments (GMFCS III–V) had reduced growth (p=0.001).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5</a:t>
            </a:fld>
            <a:endParaRPr lang="en-US" dirty="0"/>
          </a:p>
        </p:txBody>
      </p:sp>
    </p:spTree>
    <p:extLst>
      <p:ext uri="{BB962C8B-B14F-4D97-AF65-F5344CB8AC3E}">
        <p14:creationId xmlns:p14="http://schemas.microsoft.com/office/powerpoint/2010/main" val="1948102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Aim is that both weight and height are increasing – linear growth.</a:t>
            </a:r>
            <a:endParaRPr lang="en-GB"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Weight, height and body composition are important indicators for development and growth. </a:t>
            </a:r>
            <a:endParaRPr lang="en-GB" dirty="0"/>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6</a:t>
            </a:fld>
            <a:endParaRPr lang="en-US" dirty="0"/>
          </a:p>
        </p:txBody>
      </p:sp>
    </p:spTree>
    <p:extLst>
      <p:ext uri="{BB962C8B-B14F-4D97-AF65-F5344CB8AC3E}">
        <p14:creationId xmlns:p14="http://schemas.microsoft.com/office/powerpoint/2010/main" val="693560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Although children </a:t>
            </a:r>
            <a:r>
              <a:rPr lang="en-US" sz="1200" b="0" i="0" u="none" strike="noStrike" kern="1200" baseline="0" dirty="0">
                <a:solidFill>
                  <a:schemeClr val="tx1"/>
                </a:solidFill>
                <a:latin typeface="+mn-lt"/>
                <a:ea typeface="+mn-ea"/>
                <a:cs typeface="+mn-cs"/>
              </a:rPr>
              <a:t>with CP may be smaller and lighter with less muscle and bone mass than neurotypical children, there is not adequate evidence to support the use of curves specific for CP (these describe how a group of children grew rather than a prescription for how they should grow.) Most important is to follow a child over time and make sure he/she is growing along his/her own growth curve</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7</a:t>
            </a:fld>
            <a:endParaRPr lang="en-US" dirty="0"/>
          </a:p>
        </p:txBody>
      </p:sp>
    </p:spTree>
    <p:extLst>
      <p:ext uri="{BB962C8B-B14F-4D97-AF65-F5344CB8AC3E}">
        <p14:creationId xmlns:p14="http://schemas.microsoft.com/office/powerpoint/2010/main" val="1417029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Q: What is the evidence on increased energy needs for those with CP?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dirty="0">
              <a:solidFill>
                <a:srgbClr val="575756"/>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575756"/>
                </a:solidFill>
                <a:effectLst/>
                <a:latin typeface="Inter"/>
              </a:rPr>
              <a:t>Assessing energy requirements in CP is difficult as children with CP differ from those without CP -</a:t>
            </a:r>
            <a:r>
              <a:rPr lang="en-US" dirty="0"/>
              <a:t> different growth pattern, body composition, muscle tone, mobility and reduced food intake</a:t>
            </a:r>
            <a:endParaRPr lang="en-GB" b="0" i="0" dirty="0">
              <a:solidFill>
                <a:srgbClr val="575756"/>
              </a:solidFill>
              <a:effectLst/>
              <a:latin typeface="Inter"/>
            </a:endParaRPr>
          </a:p>
          <a:p>
            <a:r>
              <a:rPr lang="en-US" dirty="0"/>
              <a:t>The cornerstone of a personalized nutritional intervention is the determination of basal metabolic rate (BMR), the amount of energy needed for maintaining vital processes of the body not including activity and food processing. </a:t>
            </a:r>
          </a:p>
          <a:p>
            <a:r>
              <a:rPr lang="en-US" dirty="0"/>
              <a:t>Previous studies have demonstrated that children with CP have a REE generally lower compared to that of healthy children with similar age and weight.</a:t>
            </a:r>
          </a:p>
          <a:p>
            <a:r>
              <a:rPr lang="en-US" dirty="0"/>
              <a:t>The degree of functional impairment influences energy requirements; in particular, children dependent on a wheelchair usually require 60%–70% energy, compared to healthy children with the same age and weight</a:t>
            </a:r>
          </a:p>
          <a:p>
            <a:r>
              <a:rPr lang="en-US" sz="1200" b="0" i="0" u="none" strike="noStrike" kern="1200" baseline="0" dirty="0">
                <a:solidFill>
                  <a:schemeClr val="tx1"/>
                </a:solidFill>
                <a:latin typeface="+mn-lt"/>
                <a:ea typeface="+mn-ea"/>
                <a:cs typeface="+mn-cs"/>
              </a:rPr>
              <a:t>Participation in physical activity may increase the energy requirements of children with CP and needs</a:t>
            </a:r>
          </a:p>
          <a:p>
            <a:r>
              <a:rPr lang="en-US" sz="1200" b="0" i="0" u="none" strike="noStrike" kern="1200" baseline="0" dirty="0">
                <a:solidFill>
                  <a:schemeClr val="tx1"/>
                </a:solidFill>
                <a:latin typeface="+mn-lt"/>
                <a:ea typeface="+mn-ea"/>
                <a:cs typeface="+mn-cs"/>
              </a:rPr>
              <a:t>to be considered when estimating energy needs.</a:t>
            </a:r>
            <a:endParaRPr lang="en-US" dirty="0"/>
          </a:p>
          <a:p>
            <a:r>
              <a:rPr lang="en-US" sz="1200" b="0" i="0" kern="1200" dirty="0">
                <a:solidFill>
                  <a:schemeClr val="tx1"/>
                </a:solidFill>
                <a:effectLst/>
                <a:latin typeface="+mn-lt"/>
                <a:ea typeface="+mn-ea"/>
                <a:cs typeface="+mn-cs"/>
              </a:rPr>
              <a:t>Individuals with dyskinetic cerebral palsy and dystonia also </a:t>
            </a:r>
            <a:r>
              <a:rPr lang="en-US" sz="1200" b="1" i="0" kern="1200" dirty="0">
                <a:solidFill>
                  <a:schemeClr val="tx1"/>
                </a:solidFill>
                <a:effectLst/>
                <a:latin typeface="+mn-lt"/>
                <a:ea typeface="+mn-ea"/>
                <a:cs typeface="+mn-cs"/>
              </a:rPr>
              <a:t>tend to have higher energy expenditures</a:t>
            </a:r>
            <a:r>
              <a:rPr lang="en-US" sz="1200" b="0" i="0" kern="1200" dirty="0">
                <a:solidFill>
                  <a:schemeClr val="tx1"/>
                </a:solidFill>
                <a:effectLst/>
                <a:latin typeface="+mn-lt"/>
                <a:ea typeface="+mn-ea"/>
                <a:cs typeface="+mn-cs"/>
              </a:rPr>
              <a:t>. This is because those with dyskinetic cerebral palsy often experience uncontrollable movements and appear to constantly be moving due to fluctuations in muscle tone.</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9</a:t>
            </a:fld>
            <a:endParaRPr lang="en-US" dirty="0"/>
          </a:p>
        </p:txBody>
      </p:sp>
    </p:spTree>
    <p:extLst>
      <p:ext uri="{BB962C8B-B14F-4D97-AF65-F5344CB8AC3E}">
        <p14:creationId xmlns:p14="http://schemas.microsoft.com/office/powerpoint/2010/main" val="4003320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Q: Has there been any study done on children/adults with CP that focus on protein intake?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severely undernourished children with CP, additional protein and energy may be required to promote ‘catch</a:t>
            </a:r>
          </a:p>
          <a:p>
            <a:r>
              <a:rPr lang="en-GB" sz="1200" b="0" i="0" u="none" strike="noStrike" kern="1200" baseline="0" dirty="0">
                <a:solidFill>
                  <a:schemeClr val="tx1"/>
                </a:solidFill>
                <a:latin typeface="+mn-lt"/>
                <a:ea typeface="+mn-ea"/>
                <a:cs typeface="+mn-cs"/>
              </a:rPr>
              <a:t>Up’ growth or pre and post surgery or for wound healing. </a:t>
            </a:r>
          </a:p>
          <a:p>
            <a:endParaRPr lang="en-GB" sz="1200" b="0" i="0" u="none" strike="noStrike" kern="1200" baseline="0" dirty="0">
              <a:solidFill>
                <a:schemeClr val="tx1"/>
              </a:solidFill>
              <a:latin typeface="+mn-lt"/>
              <a:ea typeface="+mn-ea"/>
              <a:cs typeface="+mn-cs"/>
            </a:endParaRPr>
          </a:p>
          <a:p>
            <a:r>
              <a:rPr lang="en-US" dirty="0"/>
              <a:t>Problems with protein intake arise when calorie needs are low, particularly in tube-fed children</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10</a:t>
            </a:fld>
            <a:endParaRPr lang="en-US" dirty="0"/>
          </a:p>
        </p:txBody>
      </p:sp>
    </p:spTree>
    <p:extLst>
      <p:ext uri="{BB962C8B-B14F-4D97-AF65-F5344CB8AC3E}">
        <p14:creationId xmlns:p14="http://schemas.microsoft.com/office/powerpoint/2010/main" val="3828930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Urine output </a:t>
            </a:r>
          </a:p>
          <a:p>
            <a:r>
              <a:rPr lang="en-GB" dirty="0"/>
              <a:t>Urine not concentrated </a:t>
            </a:r>
          </a:p>
          <a:p>
            <a:r>
              <a:rPr lang="en-GB" dirty="0"/>
              <a:t>Skin good condition </a:t>
            </a:r>
          </a:p>
          <a:p>
            <a:r>
              <a:rPr lang="en-GB" dirty="0"/>
              <a:t>Lips </a:t>
            </a:r>
          </a:p>
        </p:txBody>
      </p:sp>
      <p:sp>
        <p:nvSpPr>
          <p:cNvPr id="4" name="Slide Number Placeholder 3"/>
          <p:cNvSpPr>
            <a:spLocks noGrp="1"/>
          </p:cNvSpPr>
          <p:nvPr>
            <p:ph type="sldNum" sz="quarter" idx="5"/>
          </p:nvPr>
        </p:nvSpPr>
        <p:spPr/>
        <p:txBody>
          <a:bodyPr/>
          <a:lstStyle/>
          <a:p>
            <a:fld id="{2B4E5575-9C24-484B-862D-8CDA0C17D389}" type="slidenum">
              <a:rPr lang="en-US" smtClean="0"/>
              <a:t>11</a:t>
            </a:fld>
            <a:endParaRPr lang="en-US" dirty="0"/>
          </a:p>
        </p:txBody>
      </p:sp>
    </p:spTree>
    <p:extLst>
      <p:ext uri="{BB962C8B-B14F-4D97-AF65-F5344CB8AC3E}">
        <p14:creationId xmlns:p14="http://schemas.microsoft.com/office/powerpoint/2010/main" val="1388778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BlinkMacSystemFont"/>
              </a:rPr>
              <a:t>There are numerous challenges to measure and assess growth and nutritional status in children with CP. Addressing these challenges is imperative, because the consequences of poor growth and malnutrition range from decreased bone density, muscle mass, and quality of life to impacts on intellectual quotient, behavior, attention, social participation, healthcare utilization, and health care costs.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222222"/>
                </a:solidFill>
                <a:effectLst/>
                <a:latin typeface="Arial" panose="020B0604020202020204" pitchFamily="34" charset="0"/>
                <a:ea typeface="Calibri" panose="020F0502020204030204" pitchFamily="34" charset="0"/>
                <a:cs typeface="Arial" panose="020B0604020202020204" pitchFamily="34" charset="0"/>
              </a:rPr>
              <a:t>Jesus AO, Stevenson RD. Optimizing nutrition and bone health in children with cerebral palsy. Physical Medicine and Rehabilitation Clinics. 2020 Feb 1;31(1):25-37.</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r>
              <a:rPr lang="en-IE" sz="1200" b="0" i="0" kern="1200" dirty="0">
                <a:solidFill>
                  <a:schemeClr val="tx1"/>
                </a:solidFill>
                <a:effectLst/>
                <a:latin typeface="+mn-lt"/>
                <a:ea typeface="+mn-ea"/>
                <a:cs typeface="+mn-cs"/>
              </a:rPr>
              <a:t>Magnesium is vital in producing energy, assisting in cell communication, synthesizing molecules, and helping children build strong bones.</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13</a:t>
            </a:fld>
            <a:endParaRPr lang="en-US" dirty="0"/>
          </a:p>
        </p:txBody>
      </p:sp>
    </p:spTree>
    <p:extLst>
      <p:ext uri="{BB962C8B-B14F-4D97-AF65-F5344CB8AC3E}">
        <p14:creationId xmlns:p14="http://schemas.microsoft.com/office/powerpoint/2010/main" val="1490295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 patients with CP who have a history of 1 fracture, the odds of obtaining another fracture are 1.9 times higher than </a:t>
            </a:r>
            <a:r>
              <a:rPr lang="en-IE" dirty="0" err="1"/>
              <a:t>av</a:t>
            </a:r>
            <a:endParaRPr lang="en-IE" dirty="0"/>
          </a:p>
          <a:p>
            <a:endParaRPr lang="en-IE" dirty="0"/>
          </a:p>
          <a:p>
            <a:r>
              <a:rPr lang="en-IE" dirty="0"/>
              <a:t>Physical activity stimulates the proliferation and activation of osteoblasts resulting in thicker bone and higher BMD, while a lack of weight-bearing or exercise negatively impacts the action of osteoblasts resulting in lower BMD for age, whereas after the second fracture, the odds increase to 3.04 times more likely to fracture again</a:t>
            </a:r>
          </a:p>
        </p:txBody>
      </p:sp>
      <p:sp>
        <p:nvSpPr>
          <p:cNvPr id="4" name="Slide Number Placeholder 3"/>
          <p:cNvSpPr>
            <a:spLocks noGrp="1"/>
          </p:cNvSpPr>
          <p:nvPr>
            <p:ph type="sldNum" sz="quarter" idx="5"/>
          </p:nvPr>
        </p:nvSpPr>
        <p:spPr/>
        <p:txBody>
          <a:bodyPr/>
          <a:lstStyle/>
          <a:p>
            <a:fld id="{2B4E5575-9C24-484B-862D-8CDA0C17D389}" type="slidenum">
              <a:rPr lang="en-US" smtClean="0"/>
              <a:t>14</a:t>
            </a:fld>
            <a:endParaRPr lang="en-US" dirty="0"/>
          </a:p>
        </p:txBody>
      </p:sp>
    </p:spTree>
    <p:extLst>
      <p:ext uri="{BB962C8B-B14F-4D97-AF65-F5344CB8AC3E}">
        <p14:creationId xmlns:p14="http://schemas.microsoft.com/office/powerpoint/2010/main" val="4024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Fortified breakfast cereals </a:t>
            </a:r>
          </a:p>
          <a:p>
            <a:r>
              <a:rPr lang="en-US" dirty="0"/>
              <a:t>However, these are poorer sources, as you’d need to eat large amounts to get enough calcium.</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15</a:t>
            </a:fld>
            <a:endParaRPr lang="en-US" dirty="0"/>
          </a:p>
        </p:txBody>
      </p:sp>
    </p:spTree>
    <p:extLst>
      <p:ext uri="{BB962C8B-B14F-4D97-AF65-F5344CB8AC3E}">
        <p14:creationId xmlns:p14="http://schemas.microsoft.com/office/powerpoint/2010/main" val="2574461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Preteen and teen years lay down bone </a:t>
            </a:r>
          </a:p>
        </p:txBody>
      </p:sp>
      <p:sp>
        <p:nvSpPr>
          <p:cNvPr id="4" name="Slide Number Placeholder 3"/>
          <p:cNvSpPr>
            <a:spLocks noGrp="1"/>
          </p:cNvSpPr>
          <p:nvPr>
            <p:ph type="sldNum" sz="quarter" idx="5"/>
          </p:nvPr>
        </p:nvSpPr>
        <p:spPr/>
        <p:txBody>
          <a:bodyPr/>
          <a:lstStyle/>
          <a:p>
            <a:fld id="{2B4E5575-9C24-484B-862D-8CDA0C17D389}" type="slidenum">
              <a:rPr lang="en-US" smtClean="0"/>
              <a:t>16</a:t>
            </a:fld>
            <a:endParaRPr lang="en-US" dirty="0"/>
          </a:p>
        </p:txBody>
      </p:sp>
    </p:spTree>
    <p:extLst>
      <p:ext uri="{BB962C8B-B14F-4D97-AF65-F5344CB8AC3E}">
        <p14:creationId xmlns:p14="http://schemas.microsoft.com/office/powerpoint/2010/main" val="1081183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Figs </a:t>
            </a:r>
          </a:p>
          <a:p>
            <a:r>
              <a:rPr lang="en-US" sz="1200" b="1" dirty="0"/>
              <a:t>Q: Foods to build up bone density apart from the obvious ones?</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17</a:t>
            </a:fld>
            <a:endParaRPr lang="en-US" dirty="0"/>
          </a:p>
        </p:txBody>
      </p:sp>
    </p:spTree>
    <p:extLst>
      <p:ext uri="{BB962C8B-B14F-4D97-AF65-F5344CB8AC3E}">
        <p14:creationId xmlns:p14="http://schemas.microsoft.com/office/powerpoint/2010/main" val="1410409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18</a:t>
            </a:fld>
            <a:endParaRPr lang="en-US" dirty="0"/>
          </a:p>
        </p:txBody>
      </p:sp>
    </p:spTree>
    <p:extLst>
      <p:ext uri="{BB962C8B-B14F-4D97-AF65-F5344CB8AC3E}">
        <p14:creationId xmlns:p14="http://schemas.microsoft.com/office/powerpoint/2010/main" val="4142819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19</a:t>
            </a:fld>
            <a:endParaRPr lang="en-US" dirty="0"/>
          </a:p>
        </p:txBody>
      </p:sp>
    </p:spTree>
    <p:extLst>
      <p:ext uri="{BB962C8B-B14F-4D97-AF65-F5344CB8AC3E}">
        <p14:creationId xmlns:p14="http://schemas.microsoft.com/office/powerpoint/2010/main" val="1764368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Q: </a:t>
            </a:r>
            <a:r>
              <a:rPr lang="en-US" sz="1200" b="1" dirty="0"/>
              <a:t>Are there any particular supplements recommended?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Q: Foods that reduce inflammation</a:t>
            </a:r>
            <a:r>
              <a:rPr lang="en-US" sz="1200" dirty="0"/>
              <a:t>? – scale back on processed or ultra processed foods, especially a</a:t>
            </a:r>
            <a:r>
              <a:rPr lang="en-US" sz="1200" b="0" i="0" kern="1200" dirty="0">
                <a:solidFill>
                  <a:schemeClr val="tx1"/>
                </a:solidFill>
                <a:effectLst/>
                <a:latin typeface="+mn-lt"/>
                <a:ea typeface="+mn-ea"/>
                <a:cs typeface="+mn-cs"/>
              </a:rPr>
              <a:t>nything that has a laundry list of ingredients — especially if they start with sugar, salt or a processed oil and include ingredients you don’t recognize.</a:t>
            </a:r>
            <a:endParaRPr lang="en-US" sz="1200" dirty="0"/>
          </a:p>
          <a:p>
            <a:r>
              <a:rPr lang="en-GB" dirty="0"/>
              <a:t>Focus on whole foods – rice, oats, fish, veg, fruit, nuts seeds, legumes – e.g. Mediterranean diet – olive oil, fish,  avocado, fruit, veg, nuts </a:t>
            </a:r>
          </a:p>
          <a:p>
            <a:r>
              <a:rPr lang="en-GB" dirty="0"/>
              <a:t>Taking an omega 3 supplement if difficult to chew or eat above foods</a:t>
            </a:r>
          </a:p>
        </p:txBody>
      </p:sp>
      <p:sp>
        <p:nvSpPr>
          <p:cNvPr id="4" name="Slide Number Placeholder 3"/>
          <p:cNvSpPr>
            <a:spLocks noGrp="1"/>
          </p:cNvSpPr>
          <p:nvPr>
            <p:ph type="sldNum" sz="quarter" idx="5"/>
          </p:nvPr>
        </p:nvSpPr>
        <p:spPr/>
        <p:txBody>
          <a:bodyPr/>
          <a:lstStyle/>
          <a:p>
            <a:fld id="{2B4E5575-9C24-484B-862D-8CDA0C17D389}" type="slidenum">
              <a:rPr lang="en-US" smtClean="0"/>
              <a:t>20</a:t>
            </a:fld>
            <a:endParaRPr lang="en-US" dirty="0"/>
          </a:p>
        </p:txBody>
      </p:sp>
    </p:spTree>
    <p:extLst>
      <p:ext uri="{BB962C8B-B14F-4D97-AF65-F5344CB8AC3E}">
        <p14:creationId xmlns:p14="http://schemas.microsoft.com/office/powerpoint/2010/main" val="4291445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21</a:t>
            </a:fld>
            <a:endParaRPr lang="en-US" dirty="0"/>
          </a:p>
        </p:txBody>
      </p:sp>
    </p:spTree>
    <p:extLst>
      <p:ext uri="{BB962C8B-B14F-4D97-AF65-F5344CB8AC3E}">
        <p14:creationId xmlns:p14="http://schemas.microsoft.com/office/powerpoint/2010/main" val="2604245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DRESS – Disability Regional Enhanced Services and Supports for Feeding Eating Drinking and Swallowing – to support CHO’s and lead agencies in implementing a consistent approach to the delivery and development of FEDS management services and supports for children with complex disabilities. Provides a framework for pathway development and management.</a:t>
            </a:r>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23</a:t>
            </a:fld>
            <a:endParaRPr lang="en-US" dirty="0"/>
          </a:p>
        </p:txBody>
      </p:sp>
    </p:spTree>
    <p:extLst>
      <p:ext uri="{BB962C8B-B14F-4D97-AF65-F5344CB8AC3E}">
        <p14:creationId xmlns:p14="http://schemas.microsoft.com/office/powerpoint/2010/main" val="3464172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sz="1200" dirty="0"/>
              <a:t>Disengagement cues, such as facial grimacing, finger splaying, or head turning away from food source;</a:t>
            </a:r>
          </a:p>
          <a:p>
            <a:r>
              <a:rPr lang="en-IE" altLang="en-US" sz="1200" dirty="0"/>
              <a:t>Noisy/wet voice after feeding</a:t>
            </a:r>
            <a:endParaRPr lang="en-GB" altLang="en-US" sz="1200" dirty="0"/>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24</a:t>
            </a:fld>
            <a:endParaRPr lang="en-US" dirty="0"/>
          </a:p>
        </p:txBody>
      </p:sp>
    </p:spTree>
    <p:extLst>
      <p:ext uri="{BB962C8B-B14F-4D97-AF65-F5344CB8AC3E}">
        <p14:creationId xmlns:p14="http://schemas.microsoft.com/office/powerpoint/2010/main" val="11545239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r>
              <a:rPr lang="en-IE" altLang="en-US" sz="800" dirty="0"/>
              <a:t>Eating is the most difficult sensory task that we do. It involves all sensory systems. </a:t>
            </a:r>
          </a:p>
          <a:p>
            <a:pPr>
              <a:lnSpc>
                <a:spcPct val="80000"/>
              </a:lnSpc>
            </a:pPr>
            <a:endParaRPr lang="en-IE" altLang="en-US" sz="1200" dirty="0"/>
          </a:p>
          <a:p>
            <a:pPr>
              <a:lnSpc>
                <a:spcPct val="80000"/>
              </a:lnSpc>
            </a:pPr>
            <a:r>
              <a:rPr lang="en-IE" altLang="en-US" sz="1200" dirty="0"/>
              <a:t>Feeding Difficulties that exist can be linked back to some stage on the iceberg</a:t>
            </a:r>
          </a:p>
          <a:p>
            <a:pPr>
              <a:lnSpc>
                <a:spcPct val="80000"/>
              </a:lnSpc>
            </a:pPr>
            <a:r>
              <a:rPr lang="en-IE" altLang="en-US" sz="1200" dirty="0"/>
              <a:t>Intact Systems:</a:t>
            </a:r>
          </a:p>
          <a:p>
            <a:pPr>
              <a:lnSpc>
                <a:spcPct val="80000"/>
              </a:lnSpc>
            </a:pPr>
            <a:r>
              <a:rPr lang="en-IE" altLang="en-US" sz="1200" dirty="0"/>
              <a:t>Neurological Status</a:t>
            </a:r>
          </a:p>
          <a:p>
            <a:pPr>
              <a:lnSpc>
                <a:spcPct val="80000"/>
              </a:lnSpc>
            </a:pPr>
            <a:r>
              <a:rPr lang="en-IE" altLang="en-US" sz="1200" dirty="0"/>
              <a:t>Development of sensory System</a:t>
            </a:r>
          </a:p>
          <a:p>
            <a:pPr>
              <a:lnSpc>
                <a:spcPct val="80000"/>
              </a:lnSpc>
            </a:pPr>
            <a:r>
              <a:rPr lang="en-IE" altLang="en-US" sz="1200" dirty="0"/>
              <a:t>Respiratory Function</a:t>
            </a:r>
          </a:p>
          <a:p>
            <a:pPr>
              <a:lnSpc>
                <a:spcPct val="80000"/>
              </a:lnSpc>
            </a:pPr>
            <a:r>
              <a:rPr lang="en-IE" altLang="en-US" sz="1200" dirty="0"/>
              <a:t>Digestive Tract Disorders</a:t>
            </a:r>
          </a:p>
          <a:p>
            <a:pPr>
              <a:lnSpc>
                <a:spcPct val="80000"/>
              </a:lnSpc>
            </a:pPr>
            <a:r>
              <a:rPr lang="en-IE" altLang="en-US" sz="1200" dirty="0"/>
              <a:t>Joint Stability and Tone</a:t>
            </a:r>
            <a:endParaRPr lang="en-GB" altLang="en-US" sz="1200" dirty="0"/>
          </a:p>
          <a:p>
            <a:pPr>
              <a:lnSpc>
                <a:spcPct val="80000"/>
              </a:lnSpc>
            </a:pPr>
            <a:r>
              <a:rPr lang="en-GB" altLang="en-US" sz="1200" dirty="0"/>
              <a:t>developmental disability</a:t>
            </a:r>
          </a:p>
          <a:p>
            <a:pPr>
              <a:lnSpc>
                <a:spcPct val="80000"/>
              </a:lnSpc>
            </a:pPr>
            <a:r>
              <a:rPr lang="en-GB" altLang="en-US" sz="1200" dirty="0"/>
              <a:t>neurological disorders (e.g., cerebral palsy, meningitis, encephalopathy, pervasive developmental disorders, traumatic brain injury, muscle weakness in face and neck);</a:t>
            </a:r>
          </a:p>
          <a:p>
            <a:pPr>
              <a:lnSpc>
                <a:spcPct val="80000"/>
              </a:lnSpc>
            </a:pPr>
            <a:r>
              <a:rPr lang="en-GB" altLang="en-US" sz="1200" dirty="0"/>
              <a:t>factors affecting neuromuscular coordination (e.g., prematurity, low birth weight);</a:t>
            </a:r>
          </a:p>
          <a:p>
            <a:pPr>
              <a:lnSpc>
                <a:spcPct val="80000"/>
              </a:lnSpc>
            </a:pPr>
            <a:r>
              <a:rPr lang="en-GB" altLang="en-US" sz="1200" dirty="0"/>
              <a:t>complex medical conditions (e.g., heart disease, pulmonary disease, gastroesophageal reflux disease [GERD], delayed gastric emptying);</a:t>
            </a:r>
          </a:p>
          <a:p>
            <a:pPr>
              <a:lnSpc>
                <a:spcPct val="80000"/>
              </a:lnSpc>
            </a:pPr>
            <a:r>
              <a:rPr lang="en-GB" altLang="en-US" sz="1200" dirty="0"/>
              <a:t>structural abnormalities (e.g., cleft lip and/or palate, laryngomalacia, </a:t>
            </a:r>
            <a:r>
              <a:rPr lang="en-GB" altLang="en-US" sz="1200" dirty="0" err="1"/>
              <a:t>tracheoesohageal</a:t>
            </a:r>
            <a:r>
              <a:rPr lang="en-GB" altLang="en-US" sz="1200" dirty="0"/>
              <a:t> fistula, </a:t>
            </a:r>
            <a:r>
              <a:rPr lang="en-GB" altLang="en-US" sz="1200" dirty="0" err="1"/>
              <a:t>esophageal</a:t>
            </a:r>
            <a:r>
              <a:rPr lang="en-GB" altLang="en-US" sz="1200" dirty="0"/>
              <a:t> atresia, head and neck abnormalities, choanal atresia);</a:t>
            </a:r>
          </a:p>
          <a:p>
            <a:pPr>
              <a:lnSpc>
                <a:spcPct val="80000"/>
              </a:lnSpc>
            </a:pPr>
            <a:r>
              <a:rPr lang="en-GB" altLang="en-US" sz="1200" dirty="0"/>
              <a:t>genetic syndromes (e.g., Pierre Robin, Prader-Willi, Treacher-Collins, 22q11 deletion);</a:t>
            </a:r>
          </a:p>
          <a:p>
            <a:pPr>
              <a:lnSpc>
                <a:spcPct val="80000"/>
              </a:lnSpc>
            </a:pPr>
            <a:r>
              <a:rPr lang="en-GB" altLang="en-US" sz="1200" dirty="0"/>
              <a:t>medication side effects (e.g., lethargy, decreased appetite);</a:t>
            </a:r>
          </a:p>
          <a:p>
            <a:pPr>
              <a:lnSpc>
                <a:spcPct val="80000"/>
              </a:lnSpc>
            </a:pPr>
            <a:r>
              <a:rPr lang="en-GB" altLang="en-US" sz="1200" dirty="0"/>
              <a:t>sensory issues as a primary cause or secondary to limited food availability in early development (e.g., in children adopted from institutionalized care; Beckett et al., 2002, Johnson &amp; Dole, 1999);</a:t>
            </a:r>
          </a:p>
          <a:p>
            <a:pPr>
              <a:lnSpc>
                <a:spcPct val="80000"/>
              </a:lnSpc>
            </a:pPr>
            <a:r>
              <a:rPr lang="en-GB" altLang="en-US" sz="1200" dirty="0" err="1"/>
              <a:t>behavioral</a:t>
            </a:r>
            <a:r>
              <a:rPr lang="en-GB" altLang="en-US" sz="1200" dirty="0"/>
              <a:t> factors (e.g., food refusal);</a:t>
            </a:r>
          </a:p>
          <a:p>
            <a:pPr>
              <a:lnSpc>
                <a:spcPct val="80000"/>
              </a:lnSpc>
            </a:pPr>
            <a:r>
              <a:rPr lang="en-GB" altLang="en-US" sz="1200" dirty="0"/>
              <a:t>social, emotional, and environmental issues (e.g., difficult parent-child interactions at mealtimes).</a:t>
            </a:r>
          </a:p>
          <a:p>
            <a:pPr>
              <a:lnSpc>
                <a:spcPct val="80000"/>
              </a:lnSpc>
            </a:pPr>
            <a:endParaRPr lang="en-IE" altLang="en-US" sz="1200" dirty="0"/>
          </a:p>
          <a:p>
            <a:pPr>
              <a:lnSpc>
                <a:spcPct val="80000"/>
              </a:lnSpc>
            </a:pPr>
            <a:r>
              <a:rPr lang="en-IE" altLang="en-US" sz="1200" dirty="0"/>
              <a:t>Include some info re the myths – not instinctive, not the body’s priority etc</a:t>
            </a:r>
            <a:endParaRPr lang="en-GB" altLang="en-US" sz="1200" dirty="0"/>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25</a:t>
            </a:fld>
            <a:endParaRPr lang="en-US" dirty="0"/>
          </a:p>
        </p:txBody>
      </p:sp>
    </p:spTree>
    <p:extLst>
      <p:ext uri="{BB962C8B-B14F-4D97-AF65-F5344CB8AC3E}">
        <p14:creationId xmlns:p14="http://schemas.microsoft.com/office/powerpoint/2010/main" val="925135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Newborn – suck swallow breathe; tongue fills cavity to allow for vacuum to build / pressure for sucking</a:t>
            </a:r>
          </a:p>
          <a:p>
            <a:r>
              <a:rPr lang="en-IE" dirty="0"/>
              <a:t>Adult – more space in oral cavity; chin moves forward –  chew development, lateral tongue movement, dissociation between jaw and tongue, bolus prep for swallow.</a:t>
            </a:r>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26</a:t>
            </a:fld>
            <a:endParaRPr lang="en-US" dirty="0"/>
          </a:p>
        </p:txBody>
      </p:sp>
    </p:spTree>
    <p:extLst>
      <p:ext uri="{BB962C8B-B14F-4D97-AF65-F5344CB8AC3E}">
        <p14:creationId xmlns:p14="http://schemas.microsoft.com/office/powerpoint/2010/main" val="2285301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B401D6-993D-4E01-8A8E-A32008BE2F26}" type="slidenum">
              <a:rPr lang="en-GB" altLang="en-US"/>
              <a:pPr/>
              <a:t>27</a:t>
            </a:fld>
            <a:endParaRPr lang="en-GB" altLang="en-US"/>
          </a:p>
        </p:txBody>
      </p:sp>
      <p:sp>
        <p:nvSpPr>
          <p:cNvPr id="28674" name="Rectangle 2"/>
          <p:cNvSpPr>
            <a:spLocks noGrp="1" noRot="1" noChangeAspect="1" noChangeArrowheads="1" noTextEdit="1"/>
          </p:cNvSpPr>
          <p:nvPr>
            <p:ph type="sldImg"/>
          </p:nvPr>
        </p:nvSpPr>
        <p:spPr>
          <a:xfrm>
            <a:off x="-223838" y="808038"/>
            <a:ext cx="7185026" cy="4041775"/>
          </a:xfrm>
          <a:ln/>
        </p:spPr>
      </p:sp>
      <p:sp>
        <p:nvSpPr>
          <p:cNvPr id="28675" name="Rectangle 3"/>
          <p:cNvSpPr>
            <a:spLocks noGrp="1" noChangeArrowheads="1"/>
          </p:cNvSpPr>
          <p:nvPr>
            <p:ph type="body" idx="1"/>
          </p:nvPr>
        </p:nvSpPr>
        <p:spPr/>
        <p:txBody>
          <a:bodyPr/>
          <a:lstStyle/>
          <a:p>
            <a:r>
              <a:rPr lang="en-IE" altLang="en-US" dirty="0"/>
              <a:t>Sucking- forward-backward tongue movement, jaw up/down simultaneously</a:t>
            </a:r>
          </a:p>
          <a:p>
            <a:r>
              <a:rPr lang="en-IE" altLang="en-US" dirty="0"/>
              <a:t>Early spoon feeding – tongue moving forward/back, ‘spits out’, dribbling, learns how to suck food from spoon.  Cup introduced (tongue will help with stabilisation)</a:t>
            </a:r>
          </a:p>
          <a:p>
            <a:r>
              <a:rPr lang="en-IE" altLang="en-US" dirty="0"/>
              <a:t>Spoon feeding and finger feeding – starts biting on foods placed to sides of mouth, some dribbling on drinks (tongue will help with stabilisation), upper lip will get more active in removing food from spoon, plays with food, puts hands on/holds bottle.  Mashed spoon feeds, progressing to chopped and firmer.  Food is moved from side to side in mouth</a:t>
            </a:r>
          </a:p>
          <a:p>
            <a:r>
              <a:rPr lang="en-IE" altLang="en-US" dirty="0"/>
              <a:t>Chewing and cup drinking – firmer foods are chewed, chewing becoming more rotary, less dribbling on drinks, stabilising cup with lips</a:t>
            </a:r>
          </a:p>
          <a:p>
            <a:endParaRPr lang="en-IE" altLang="en-US" dirty="0"/>
          </a:p>
          <a:p>
            <a:r>
              <a:rPr lang="en-IE" altLang="en-US" dirty="0"/>
              <a:t>Parallel self-feeding skills</a:t>
            </a:r>
          </a:p>
          <a:p>
            <a:r>
              <a:rPr lang="en-IE" altLang="en-US" dirty="0"/>
              <a:t>Parallel gross motor skills</a:t>
            </a:r>
          </a:p>
          <a:p>
            <a:endParaRPr lang="en-IE" altLang="en-US" dirty="0"/>
          </a:p>
          <a:p>
            <a:r>
              <a:rPr lang="en-IE" altLang="en-US" dirty="0"/>
              <a:t>Cognitive skills as well</a:t>
            </a:r>
          </a:p>
          <a:p>
            <a:endParaRPr lang="en-GB" altLang="en-US" dirty="0"/>
          </a:p>
        </p:txBody>
      </p:sp>
    </p:spTree>
    <p:extLst>
      <p:ext uri="{BB962C8B-B14F-4D97-AF65-F5344CB8AC3E}">
        <p14:creationId xmlns:p14="http://schemas.microsoft.com/office/powerpoint/2010/main" val="1714780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The IDDSI (International Dysphagia Diet Standardisation Initiative) framework provides standardized definitions for food and liquid textures, which helps ensure safety and clarity in mealtime planning for children with dysphagia. For cerebral palsy, using IDDSI levels (e.g., puréed foods, thickened liquids) helps minimize aspiration risk and tailors food consistency to the individual's swallowing abilities. Feeding goals should specify the safest IDDSI level for each child, adapted as skills improve</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28</a:t>
            </a:fld>
            <a:endParaRPr lang="en-US" dirty="0"/>
          </a:p>
        </p:txBody>
      </p:sp>
    </p:spTree>
    <p:extLst>
      <p:ext uri="{BB962C8B-B14F-4D97-AF65-F5344CB8AC3E}">
        <p14:creationId xmlns:p14="http://schemas.microsoft.com/office/powerpoint/2010/main" val="1845178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30</a:t>
            </a:fld>
            <a:endParaRPr lang="en-US" dirty="0"/>
          </a:p>
        </p:txBody>
      </p:sp>
    </p:spTree>
    <p:extLst>
      <p:ext uri="{BB962C8B-B14F-4D97-AF65-F5344CB8AC3E}">
        <p14:creationId xmlns:p14="http://schemas.microsoft.com/office/powerpoint/2010/main" val="3094037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31</a:t>
            </a:fld>
            <a:endParaRPr lang="en-US" dirty="0"/>
          </a:p>
        </p:txBody>
      </p:sp>
    </p:spTree>
    <p:extLst>
      <p:ext uri="{BB962C8B-B14F-4D97-AF65-F5344CB8AC3E}">
        <p14:creationId xmlns:p14="http://schemas.microsoft.com/office/powerpoint/2010/main" val="1268877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34</a:t>
            </a:fld>
            <a:endParaRPr lang="en-US" dirty="0"/>
          </a:p>
        </p:txBody>
      </p:sp>
    </p:spTree>
    <p:extLst>
      <p:ext uri="{BB962C8B-B14F-4D97-AF65-F5344CB8AC3E}">
        <p14:creationId xmlns:p14="http://schemas.microsoft.com/office/powerpoint/2010/main" val="3958081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36</a:t>
            </a:fld>
            <a:endParaRPr lang="en-US" dirty="0"/>
          </a:p>
        </p:txBody>
      </p:sp>
    </p:spTree>
    <p:extLst>
      <p:ext uri="{BB962C8B-B14F-4D97-AF65-F5344CB8AC3E}">
        <p14:creationId xmlns:p14="http://schemas.microsoft.com/office/powerpoint/2010/main" val="12134145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A0BE0EA-5220-41EE-A802-4BD395ED3C27}" type="slidenum">
              <a:rPr lang="en-IE" smtClean="0"/>
              <a:t>37</a:t>
            </a:fld>
            <a:endParaRPr lang="en-IE"/>
          </a:p>
        </p:txBody>
      </p:sp>
    </p:spTree>
    <p:extLst>
      <p:ext uri="{BB962C8B-B14F-4D97-AF65-F5344CB8AC3E}">
        <p14:creationId xmlns:p14="http://schemas.microsoft.com/office/powerpoint/2010/main" val="35211473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40AAB9-F8A9-4ED1-8538-C64F180BF76A}" type="slidenum">
              <a:rPr lang="en-GB" altLang="en-US"/>
              <a:pPr/>
              <a:t>38</a:t>
            </a:fld>
            <a:endParaRPr lang="en-GB" altLang="en-US"/>
          </a:p>
        </p:txBody>
      </p:sp>
      <p:sp>
        <p:nvSpPr>
          <p:cNvPr id="8194" name="Rectangle 2"/>
          <p:cNvSpPr>
            <a:spLocks noGrp="1" noRot="1" noChangeAspect="1" noChangeArrowheads="1" noTextEdit="1"/>
          </p:cNvSpPr>
          <p:nvPr>
            <p:ph type="sldImg"/>
          </p:nvPr>
        </p:nvSpPr>
        <p:spPr>
          <a:xfrm>
            <a:off x="-223838" y="808038"/>
            <a:ext cx="7185026" cy="4041775"/>
          </a:xfrm>
          <a:ln/>
        </p:spPr>
      </p:sp>
      <p:sp>
        <p:nvSpPr>
          <p:cNvPr id="8195" name="Rectangle 3"/>
          <p:cNvSpPr>
            <a:spLocks noGrp="1" noChangeArrowheads="1"/>
          </p:cNvSpPr>
          <p:nvPr>
            <p:ph type="body" idx="1"/>
          </p:nvPr>
        </p:nvSpPr>
        <p:spPr/>
        <p:txBody>
          <a:bodyPr/>
          <a:lstStyle/>
          <a:p>
            <a:pPr>
              <a:lnSpc>
                <a:spcPct val="90000"/>
              </a:lnSpc>
            </a:pPr>
            <a:r>
              <a:rPr lang="en-US" altLang="en-US"/>
              <a:t>Common signs and symptoms associated with dysphagia can range from the overt such as vomitting, coughing, and/or choking to more subtle including silent aspiration (Prasse &amp; Kikano, 2009). Silent aspiration is the absence of any sign (e.g. coughing) to indicate an individual is having difficulty with swallowing. A child with little interest in</a:t>
            </a:r>
          </a:p>
          <a:p>
            <a:pPr>
              <a:lnSpc>
                <a:spcPct val="90000"/>
              </a:lnSpc>
            </a:pPr>
            <a:r>
              <a:rPr lang="en-US" altLang="en-US"/>
              <a:t>eating, straining or extension of muscles during eating, extensive time requirement to finish a meal, spillage of food or liquid from the mouth, gagging while eating, respiratory distress, and a change in quality of life may be signaling a problem such as dysphagia</a:t>
            </a:r>
          </a:p>
          <a:p>
            <a:pPr>
              <a:lnSpc>
                <a:spcPct val="90000"/>
              </a:lnSpc>
            </a:pPr>
            <a:r>
              <a:rPr lang="en-US" altLang="en-US"/>
              <a:t>(Prasse &amp; Kikano, 2009).</a:t>
            </a:r>
          </a:p>
          <a:p>
            <a:pPr>
              <a:lnSpc>
                <a:spcPct val="90000"/>
              </a:lnSpc>
            </a:pPr>
            <a:endParaRPr lang="en-US" altLang="en-US"/>
          </a:p>
          <a:p>
            <a:pPr>
              <a:lnSpc>
                <a:spcPct val="90000"/>
              </a:lnSpc>
            </a:pPr>
            <a:r>
              <a:rPr lang="en-US" altLang="en-US"/>
              <a:t>Chronic lung infections may suggest aspiration and aspiration may be a result of refluxed material which in part leads to chronic lung infections. Lung infections may be the only indication that aspiration occurs (Newman et al., 2001).Aspiration may be audible, such as coughing and choking on food intake, or may present as silent inhalation of foodstuffs. It may be sporadic, intermittent and variable depending on the underlying medical condition. </a:t>
            </a:r>
          </a:p>
          <a:p>
            <a:pPr>
              <a:lnSpc>
                <a:spcPct val="90000"/>
              </a:lnSpc>
            </a:pPr>
            <a:endParaRPr lang="en-US" altLang="en-US"/>
          </a:p>
          <a:p>
            <a:pPr>
              <a:lnSpc>
                <a:spcPct val="90000"/>
              </a:lnSpc>
            </a:pPr>
            <a:r>
              <a:rPr lang="en-US" altLang="en-US"/>
              <a:t>are serious risk factors for complications of dysphagia and can have a large impact on nutritional state and growth potential, learning capacity, parent-child interactions and quality of life, as well as medical complications such as aspiration pneumonia</a:t>
            </a:r>
          </a:p>
          <a:p>
            <a:pPr>
              <a:lnSpc>
                <a:spcPct val="90000"/>
              </a:lnSpc>
            </a:pPr>
            <a:endParaRPr lang="en-US" altLang="en-US"/>
          </a:p>
          <a:p>
            <a:pPr>
              <a:lnSpc>
                <a:spcPct val="90000"/>
              </a:lnSpc>
            </a:pPr>
            <a:endParaRPr lang="en-GB" altLang="en-US"/>
          </a:p>
        </p:txBody>
      </p:sp>
    </p:spTree>
    <p:extLst>
      <p:ext uri="{BB962C8B-B14F-4D97-AF65-F5344CB8AC3E}">
        <p14:creationId xmlns:p14="http://schemas.microsoft.com/office/powerpoint/2010/main" val="33747359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A0BE0EA-5220-41EE-A802-4BD395ED3C27}" type="slidenum">
              <a:rPr lang="en-IE" smtClean="0"/>
              <a:t>39</a:t>
            </a:fld>
            <a:endParaRPr lang="en-IE"/>
          </a:p>
        </p:txBody>
      </p:sp>
    </p:spTree>
    <p:extLst>
      <p:ext uri="{BB962C8B-B14F-4D97-AF65-F5344CB8AC3E}">
        <p14:creationId xmlns:p14="http://schemas.microsoft.com/office/powerpoint/2010/main" val="4079790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7FBDEF-1219-48DF-AAA0-42CB09750F9E}" type="slidenum">
              <a:rPr lang="en-GB" altLang="en-US"/>
              <a:pPr/>
              <a:t>40</a:t>
            </a:fld>
            <a:endParaRPr lang="en-GB" altLang="en-US"/>
          </a:p>
        </p:txBody>
      </p:sp>
      <p:sp>
        <p:nvSpPr>
          <p:cNvPr id="117762" name="Rectangle 2"/>
          <p:cNvSpPr>
            <a:spLocks noGrp="1" noRot="1" noChangeAspect="1" noChangeArrowheads="1" noTextEdit="1"/>
          </p:cNvSpPr>
          <p:nvPr>
            <p:ph type="sldImg"/>
          </p:nvPr>
        </p:nvSpPr>
        <p:spPr>
          <a:xfrm>
            <a:off x="-223838" y="808038"/>
            <a:ext cx="7185026" cy="4041775"/>
          </a:xfrm>
          <a:ln/>
        </p:spPr>
      </p:sp>
      <p:sp>
        <p:nvSpPr>
          <p:cNvPr id="117763" name="Rectangle 3"/>
          <p:cNvSpPr>
            <a:spLocks noGrp="1" noChangeArrowheads="1"/>
          </p:cNvSpPr>
          <p:nvPr>
            <p:ph type="body" idx="1"/>
          </p:nvPr>
        </p:nvSpPr>
        <p:spPr/>
        <p:txBody>
          <a:bodyPr/>
          <a:lstStyle/>
          <a:p>
            <a:r>
              <a:rPr lang="en-IE" altLang="en-US" dirty="0"/>
              <a:t>When deciding what to change we need to figure out what will make the biggest impact to the child: Food, Utensils, Oral Control.</a:t>
            </a:r>
          </a:p>
          <a:p>
            <a:r>
              <a:rPr lang="en-IE" altLang="en-US" dirty="0"/>
              <a:t>Postural control relates to coordination between respiration and swallowing during feeding</a:t>
            </a:r>
          </a:p>
          <a:p>
            <a:endParaRPr lang="en-IE" altLang="en-US" dirty="0"/>
          </a:p>
          <a:p>
            <a:r>
              <a:rPr lang="en-IE" altLang="en-US" dirty="0"/>
              <a:t>Abnormal oral postures are attempts to provide stability</a:t>
            </a:r>
          </a:p>
          <a:p>
            <a:r>
              <a:rPr lang="en-IE" altLang="en-US" dirty="0"/>
              <a:t>Tongue retraction, neck hyperextension, humeral extension or scapular retraction all relate to abnormal posture and poor muscle tone</a:t>
            </a:r>
            <a:endParaRPr lang="en-GB" altLang="en-US" dirty="0"/>
          </a:p>
        </p:txBody>
      </p:sp>
    </p:spTree>
    <p:extLst>
      <p:ext uri="{BB962C8B-B14F-4D97-AF65-F5344CB8AC3E}">
        <p14:creationId xmlns:p14="http://schemas.microsoft.com/office/powerpoint/2010/main" val="42561193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EC8862-2C85-421F-86F9-B724770D29E6}" type="slidenum">
              <a:rPr lang="en-GB" altLang="en-US"/>
              <a:pPr/>
              <a:t>41</a:t>
            </a:fld>
            <a:endParaRPr lang="en-GB" altLang="en-US"/>
          </a:p>
        </p:txBody>
      </p:sp>
      <p:sp>
        <p:nvSpPr>
          <p:cNvPr id="156674" name="Rectangle 2"/>
          <p:cNvSpPr>
            <a:spLocks noGrp="1" noRot="1" noChangeAspect="1" noChangeArrowheads="1" noTextEdit="1"/>
          </p:cNvSpPr>
          <p:nvPr>
            <p:ph type="sldImg"/>
          </p:nvPr>
        </p:nvSpPr>
        <p:spPr>
          <a:xfrm>
            <a:off x="-223838" y="808038"/>
            <a:ext cx="7185026" cy="4041775"/>
          </a:xfrm>
          <a:ln/>
        </p:spPr>
      </p:sp>
      <p:sp>
        <p:nvSpPr>
          <p:cNvPr id="156675" name="Rectangle 3"/>
          <p:cNvSpPr>
            <a:spLocks noGrp="1" noChangeArrowheads="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altLang="en-US" sz="1000" b="1" dirty="0"/>
              <a:t>Q: </a:t>
            </a:r>
            <a:r>
              <a:rPr lang="en-US" sz="1000" b="1" dirty="0"/>
              <a:t>Advice on how to get their child to try new foods, loves curry but diet is very limited?</a:t>
            </a:r>
            <a:endParaRPr lang="en-US" sz="1000" dirty="0"/>
          </a:p>
          <a:p>
            <a:pPr>
              <a:lnSpc>
                <a:spcPct val="90000"/>
              </a:lnSpc>
            </a:pPr>
            <a:endParaRPr lang="en-US" altLang="en-US" sz="1000" b="1" dirty="0"/>
          </a:p>
          <a:p>
            <a:pPr>
              <a:lnSpc>
                <a:spcPct val="90000"/>
              </a:lnSpc>
            </a:pPr>
            <a:r>
              <a:rPr lang="en-US" altLang="en-US" sz="1000" b="1" dirty="0"/>
              <a:t>A food rich environment is one where the child feels safe to learn about new foods across settings. </a:t>
            </a:r>
          </a:p>
          <a:p>
            <a:pPr>
              <a:lnSpc>
                <a:spcPct val="90000"/>
              </a:lnSpc>
            </a:pPr>
            <a:r>
              <a:rPr lang="en-US" altLang="en-US" sz="1000" dirty="0"/>
              <a:t>Ask them to bring the food to the table, pour their brother/sisters cereal, help butter your toast, help stir the dinner, put the leftovers in the bin etc. Most of these activities may need to be supervised however they will really help your child to think more about food and interact with it in a safe way without the added pressure of being asked to eat it. </a:t>
            </a:r>
          </a:p>
          <a:p>
            <a:pPr>
              <a:lnSpc>
                <a:spcPct val="90000"/>
              </a:lnSpc>
            </a:pPr>
            <a:endParaRPr lang="en-US" altLang="en-US" sz="1000" dirty="0"/>
          </a:p>
          <a:p>
            <a:pPr>
              <a:lnSpc>
                <a:spcPct val="90000"/>
              </a:lnSpc>
            </a:pPr>
            <a:r>
              <a:rPr lang="en-IE" altLang="en-US" sz="600" dirty="0"/>
              <a:t>Promote self feeding, where possible: less aversive if have control over what they are touching putting in their mouth</a:t>
            </a:r>
          </a:p>
          <a:p>
            <a:pPr>
              <a:lnSpc>
                <a:spcPct val="90000"/>
              </a:lnSpc>
            </a:pPr>
            <a:r>
              <a:rPr lang="en-IE" altLang="en-US" sz="600" dirty="0"/>
              <a:t>Provide good Social Modelling</a:t>
            </a:r>
            <a:endParaRPr lang="en-GB" altLang="en-US" sz="600" dirty="0"/>
          </a:p>
          <a:p>
            <a:pPr>
              <a:lnSpc>
                <a:spcPct val="90000"/>
              </a:lnSpc>
            </a:pPr>
            <a:r>
              <a:rPr lang="en-IE" altLang="en-US" sz="600" dirty="0"/>
              <a:t>Create a ‘food rich environment’: talk about food when shopping </a:t>
            </a:r>
            <a:r>
              <a:rPr lang="en-US" altLang="en-US" sz="600" dirty="0"/>
              <a:t>plastic foods in the bath/shower, singing about foods in the car, and reading about foods at bedtimes.</a:t>
            </a:r>
            <a:endParaRPr lang="en-IE" altLang="en-US" sz="600" dirty="0"/>
          </a:p>
          <a:p>
            <a:pPr>
              <a:lnSpc>
                <a:spcPct val="90000"/>
              </a:lnSpc>
            </a:pPr>
            <a:r>
              <a:rPr lang="en-US" altLang="en-US" sz="600" dirty="0"/>
              <a:t>Get your child involved in all areas of meal time</a:t>
            </a:r>
            <a:r>
              <a:rPr lang="en-IE" altLang="en-US" sz="600" dirty="0"/>
              <a:t> </a:t>
            </a:r>
          </a:p>
          <a:p>
            <a:pPr>
              <a:lnSpc>
                <a:spcPct val="90000"/>
              </a:lnSpc>
            </a:pPr>
            <a:r>
              <a:rPr lang="en-IE" altLang="en-US" sz="600" dirty="0"/>
              <a:t>Increase exposure to a variety of different foods and textures</a:t>
            </a:r>
          </a:p>
          <a:p>
            <a:pPr>
              <a:lnSpc>
                <a:spcPct val="90000"/>
              </a:lnSpc>
            </a:pPr>
            <a:r>
              <a:rPr lang="en-IE" altLang="en-US" sz="600" dirty="0"/>
              <a:t>Systematic desensitization is the best </a:t>
            </a:r>
            <a:r>
              <a:rPr lang="en-IE" altLang="en-US" sz="600" b="1" dirty="0"/>
              <a:t>first</a:t>
            </a:r>
            <a:r>
              <a:rPr lang="en-IE" altLang="en-US" sz="600" dirty="0"/>
              <a:t> approach to feeding treatment</a:t>
            </a:r>
          </a:p>
          <a:p>
            <a:pPr>
              <a:lnSpc>
                <a:spcPct val="90000"/>
              </a:lnSpc>
            </a:pPr>
            <a:r>
              <a:rPr lang="en-IE" altLang="en-US" sz="600" dirty="0"/>
              <a:t>Food hierarchies/choices play an important role in treatment</a:t>
            </a:r>
          </a:p>
          <a:p>
            <a:pPr>
              <a:lnSpc>
                <a:spcPct val="90000"/>
              </a:lnSpc>
            </a:pPr>
            <a:r>
              <a:rPr lang="en-IE" altLang="en-US" sz="600" dirty="0"/>
              <a:t>32 steps to eating; 6 majors steps within this.</a:t>
            </a:r>
          </a:p>
          <a:p>
            <a:pPr>
              <a:lnSpc>
                <a:spcPct val="90000"/>
              </a:lnSpc>
            </a:pPr>
            <a:r>
              <a:rPr lang="en-IE" altLang="en-US" sz="600" dirty="0"/>
              <a:t>Lots of exposure to non- preferred food</a:t>
            </a:r>
          </a:p>
          <a:p>
            <a:pPr>
              <a:lnSpc>
                <a:spcPct val="90000"/>
              </a:lnSpc>
            </a:pPr>
            <a:r>
              <a:rPr lang="en-IE" altLang="en-US" sz="600" b="1" dirty="0"/>
              <a:t>Learning a mealtime structure and routine; make it </a:t>
            </a:r>
            <a:r>
              <a:rPr lang="en-IE" altLang="en-US" sz="600" b="1" dirty="0" err="1"/>
              <a:t>predicatable</a:t>
            </a:r>
            <a:r>
              <a:rPr lang="en-IE" altLang="en-US" sz="600" b="1" dirty="0"/>
              <a:t> and safe, create a routine for each meal, washing hands, sit at table, serve family style, learning plate, everyone clean up, wash hands</a:t>
            </a:r>
          </a:p>
          <a:p>
            <a:pPr>
              <a:lnSpc>
                <a:spcPct val="90000"/>
              </a:lnSpc>
            </a:pPr>
            <a:r>
              <a:rPr lang="en-IE" altLang="en-US" sz="600" b="1" dirty="0" err="1"/>
              <a:t>REinforcemnt</a:t>
            </a:r>
            <a:endParaRPr lang="en-IE" altLang="en-US" sz="600" b="1" dirty="0"/>
          </a:p>
          <a:p>
            <a:pPr>
              <a:lnSpc>
                <a:spcPct val="90000"/>
              </a:lnSpc>
            </a:pPr>
            <a:r>
              <a:rPr lang="en-IE" altLang="en-US" sz="600" dirty="0"/>
              <a:t>Promote self feeding, where possible.</a:t>
            </a:r>
          </a:p>
          <a:p>
            <a:pPr>
              <a:lnSpc>
                <a:spcPct val="90000"/>
              </a:lnSpc>
            </a:pPr>
            <a:r>
              <a:rPr lang="en-IE" altLang="en-US" sz="600" dirty="0"/>
              <a:t>Create a ‘food rich environment’: talk about food when shopping </a:t>
            </a:r>
            <a:r>
              <a:rPr lang="en-US" altLang="en-US" sz="600" dirty="0"/>
              <a:t>plastic foods in the bath/shower, singing about foods in the car, and reading about foods at bedtimes.</a:t>
            </a:r>
            <a:endParaRPr lang="en-IE" altLang="en-US" sz="600" dirty="0"/>
          </a:p>
          <a:p>
            <a:pPr>
              <a:lnSpc>
                <a:spcPct val="90000"/>
              </a:lnSpc>
            </a:pPr>
            <a:r>
              <a:rPr lang="en-US" altLang="en-US" sz="600" dirty="0"/>
              <a:t>Get your child involved in all areas of food preparation and meal time</a:t>
            </a:r>
          </a:p>
          <a:p>
            <a:pPr>
              <a:lnSpc>
                <a:spcPct val="90000"/>
              </a:lnSpc>
            </a:pPr>
            <a:r>
              <a:rPr lang="en-IE" altLang="en-US" sz="600" dirty="0"/>
              <a:t>Increase exposure to a variety of different foods and textures</a:t>
            </a:r>
          </a:p>
          <a:p>
            <a:pPr>
              <a:lnSpc>
                <a:spcPct val="90000"/>
              </a:lnSpc>
            </a:pPr>
            <a:r>
              <a:rPr lang="en-IE" altLang="en-US" sz="600" dirty="0"/>
              <a:t>Provide good Social Modelling</a:t>
            </a:r>
          </a:p>
          <a:p>
            <a:pPr>
              <a:lnSpc>
                <a:spcPct val="90000"/>
              </a:lnSpc>
            </a:pPr>
            <a:r>
              <a:rPr lang="en-IE" altLang="en-US" sz="600" dirty="0"/>
              <a:t>Family meals</a:t>
            </a:r>
          </a:p>
          <a:p>
            <a:pPr>
              <a:lnSpc>
                <a:spcPct val="90000"/>
              </a:lnSpc>
            </a:pPr>
            <a:r>
              <a:rPr lang="en-IE" altLang="en-US" sz="600" dirty="0"/>
              <a:t>Prevent Food Jags</a:t>
            </a:r>
            <a:endParaRPr lang="en-US" altLang="en-US" sz="1000" dirty="0"/>
          </a:p>
          <a:p>
            <a:pPr>
              <a:lnSpc>
                <a:spcPct val="90000"/>
              </a:lnSpc>
            </a:pPr>
            <a:endParaRPr lang="en-US" altLang="en-US" sz="1000" dirty="0"/>
          </a:p>
          <a:p>
            <a:pPr>
              <a:lnSpc>
                <a:spcPct val="90000"/>
              </a:lnSpc>
            </a:pPr>
            <a:r>
              <a:rPr lang="en-US" altLang="en-US" sz="1000" dirty="0"/>
              <a:t>Provide as many opportunities as possible throughout the day to learn about new food. Learning about new foods does not have to occur only at mealtime. Be creative and provide a food rich environment. </a:t>
            </a:r>
          </a:p>
          <a:p>
            <a:pPr>
              <a:lnSpc>
                <a:spcPct val="90000"/>
              </a:lnSpc>
            </a:pPr>
            <a:r>
              <a:rPr lang="en-US" altLang="en-US" sz="1000" dirty="0"/>
              <a:t>This means that a child is exposed to plastic foods in the bath/shower, singing about foods in the car, and reading about foods at bedtimes. </a:t>
            </a:r>
          </a:p>
          <a:p>
            <a:pPr>
              <a:lnSpc>
                <a:spcPct val="90000"/>
              </a:lnSpc>
            </a:pPr>
            <a:endParaRPr lang="en-US" altLang="en-US" sz="1000" dirty="0"/>
          </a:p>
          <a:p>
            <a:pPr>
              <a:lnSpc>
                <a:spcPct val="90000"/>
              </a:lnSpc>
            </a:pPr>
            <a:endParaRPr lang="en-GB" altLang="en-US" sz="1000" dirty="0"/>
          </a:p>
        </p:txBody>
      </p:sp>
    </p:spTree>
    <p:extLst>
      <p:ext uri="{BB962C8B-B14F-4D97-AF65-F5344CB8AC3E}">
        <p14:creationId xmlns:p14="http://schemas.microsoft.com/office/powerpoint/2010/main" val="2554811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now known that there is a strong bidirectional communication between the central nervous system (CNS) and the enteric system, which is described under the term gut-brain axis . The gut-brain axis modulates GI motility, gastric secretion, blood flow, gut barrier integrity, immune response, and visceral sensations. The gut microbiota is a complex ecosystem of microorganisms that play an essential role in various physiological functions, including digestion, immune function, and metabolism (12). The dysbiosis of the gut microbiota can lead to alterations in the gut-brain axis, contributing to the development and exacerbation of neurological symptoms. Diet then plays a critical role in shaping the gut microbiota and maintaining microbial diversity, and thus, nutritional interventions aimed at promoting a diverse and healthy microbiota may have important therapeutic potential in the management of these patients. Research has demonstrated that commensal bacteria can influence gut motility through the release of substances mediated by intestinal neuroendocrine factors and the immune response (</a:t>
            </a:r>
            <a:endParaRPr lang="en-GB" dirty="0"/>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42</a:t>
            </a:fld>
            <a:endParaRPr lang="en-US" dirty="0"/>
          </a:p>
        </p:txBody>
      </p:sp>
    </p:spTree>
    <p:extLst>
      <p:ext uri="{BB962C8B-B14F-4D97-AF65-F5344CB8AC3E}">
        <p14:creationId xmlns:p14="http://schemas.microsoft.com/office/powerpoint/2010/main" val="42426853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Dutch study </a:t>
            </a:r>
            <a:r>
              <a:rPr lang="en-GB" dirty="0" err="1"/>
              <a:t>definiction</a:t>
            </a:r>
            <a:r>
              <a:rPr lang="en-GB" dirty="0"/>
              <a:t>  of constipation in CP - </a:t>
            </a:r>
            <a:r>
              <a:rPr lang="en-US" dirty="0"/>
              <a:t>Constipation in CP children might be diagnosed when scybalous, pebble-like, hard stools are present in more than 25% of defecations and defecation frequency is less than three times a week, when large stools are palpable on abdominal examination, or when laxatives or manual </a:t>
            </a:r>
            <a:r>
              <a:rPr lang="en-US" dirty="0" err="1"/>
              <a:t>desimpaction</a:t>
            </a:r>
            <a:r>
              <a:rPr lang="en-US" dirty="0"/>
              <a:t> are use or (defined as opening of the bowels less frequent </a:t>
            </a:r>
            <a:r>
              <a:rPr lang="en-US" dirty="0" err="1"/>
              <a:t>ly</a:t>
            </a:r>
            <a:r>
              <a:rPr lang="en-US" dirty="0"/>
              <a:t> than once in every 3 days)</a:t>
            </a:r>
          </a:p>
          <a:p>
            <a:endParaRPr lang="en-US" dirty="0"/>
          </a:p>
          <a:p>
            <a:r>
              <a:rPr lang="en-US" dirty="0"/>
              <a:t>Constipation is </a:t>
            </a:r>
            <a:r>
              <a:rPr lang="en-US" dirty="0" err="1"/>
              <a:t>characterised</a:t>
            </a:r>
            <a:r>
              <a:rPr lang="en-US" dirty="0"/>
              <a:t> by infrequent bowel movements or incomplete bowel evacuation, frequently co-occurring with other symptoms such as straining and abdominal pain (Brandt., 2005)</a:t>
            </a:r>
          </a:p>
          <a:p>
            <a:endParaRPr lang="en-US" dirty="0"/>
          </a:p>
          <a:p>
            <a:r>
              <a:rPr lang="en-US" dirty="0"/>
              <a:t>The enteric nervous system (the submucous and myenteric plexuses) serves to coordinate intestinal motility and is a highly complex integrated network of neurons whose actions are Annotation modulated by a wide range of inputs from the CNS.</a:t>
            </a:r>
          </a:p>
          <a:p>
            <a:r>
              <a:rPr lang="en-US" dirty="0"/>
              <a:t> intestinal motility problems are common in children with neurological impairment. These motility problems include oral-motor dysfunction, </a:t>
            </a:r>
            <a:r>
              <a:rPr lang="en-US" dirty="0" smtClean="0"/>
              <a:t>GOR </a:t>
            </a:r>
            <a:r>
              <a:rPr lang="en-US" dirty="0"/>
              <a:t>reflux, delayed gastric emptying, as well as </a:t>
            </a:r>
            <a:r>
              <a:rPr lang="en-US" dirty="0" smtClean="0"/>
              <a:t>constipation </a:t>
            </a:r>
            <a:r>
              <a:rPr lang="en-US" dirty="0"/>
              <a:t>and slow intestinal transit.</a:t>
            </a:r>
          </a:p>
          <a:p>
            <a:r>
              <a:rPr lang="en-US" dirty="0"/>
              <a:t>Feeding problems secondary to oral-motor impairment are very prevalent in children with disabilities and were reported in nearly 90% of patients in a recent study.2 As a result, such children are frequently fed very </a:t>
            </a:r>
            <a:r>
              <a:rPr lang="en-US" dirty="0" smtClean="0"/>
              <a:t>low</a:t>
            </a:r>
            <a:r>
              <a:rPr lang="en-US" baseline="0" dirty="0" smtClean="0"/>
              <a:t> </a:t>
            </a:r>
            <a:r>
              <a:rPr lang="en-US" baseline="0" dirty="0" err="1" smtClean="0"/>
              <a:t>fibre</a:t>
            </a:r>
            <a:r>
              <a:rPr lang="en-US" dirty="0" smtClean="0"/>
              <a:t> </a:t>
            </a:r>
            <a:r>
              <a:rPr lang="en-US" dirty="0"/>
              <a:t>pureed or mashed foods. Even if tube feeding is used to overcome oral-motor dysfunction the propriety enteral feeds used are, more often than not, those without </a:t>
            </a:r>
            <a:r>
              <a:rPr lang="en-US" dirty="0" err="1"/>
              <a:t>fibre</a:t>
            </a:r>
            <a:r>
              <a:rPr lang="en-US" dirty="0"/>
              <a:t> supplements. This low-dietary </a:t>
            </a:r>
            <a:r>
              <a:rPr lang="en-IE" noProof="0" dirty="0" smtClean="0"/>
              <a:t>fibre</a:t>
            </a:r>
            <a:r>
              <a:rPr lang="en-US" dirty="0" smtClean="0"/>
              <a:t> </a:t>
            </a:r>
            <a:r>
              <a:rPr lang="en-US" dirty="0"/>
              <a:t>intake coupled with a relatively poor fluid intake (often because of fears about choking and aspiration) contributes significantly to the pathogenesis of chronic constipation in children with disabilities. </a:t>
            </a:r>
            <a:endParaRPr lang="en-GB" dirty="0"/>
          </a:p>
          <a:p>
            <a:endParaRPr lang="en-US" dirty="0"/>
          </a:p>
          <a:p>
            <a:endParaRPr lang="en-US" dirty="0"/>
          </a:p>
        </p:txBody>
      </p:sp>
      <p:sp>
        <p:nvSpPr>
          <p:cNvPr id="4" name="Slide Number Placeholder 3"/>
          <p:cNvSpPr>
            <a:spLocks noGrp="1"/>
          </p:cNvSpPr>
          <p:nvPr>
            <p:ph type="sldNum" sz="quarter" idx="5"/>
          </p:nvPr>
        </p:nvSpPr>
        <p:spPr/>
        <p:txBody>
          <a:bodyPr/>
          <a:lstStyle/>
          <a:p>
            <a:fld id="{2B4E5575-9C24-484B-862D-8CDA0C17D389}" type="slidenum">
              <a:rPr lang="en-US" smtClean="0"/>
              <a:t>44</a:t>
            </a:fld>
            <a:endParaRPr lang="en-US" dirty="0"/>
          </a:p>
        </p:txBody>
      </p:sp>
    </p:spTree>
    <p:extLst>
      <p:ext uri="{BB962C8B-B14F-4D97-AF65-F5344CB8AC3E}">
        <p14:creationId xmlns:p14="http://schemas.microsoft.com/office/powerpoint/2010/main" val="6262765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findings suggest a higher prevalence of constipation in PWE. Co-occurring multimorbidity and resulting polypharmacy adds further complexity to the process of establishing </a:t>
            </a:r>
            <a:r>
              <a:rPr lang="en-US" dirty="0" err="1"/>
              <a:t>aetiology</a:t>
            </a:r>
            <a:r>
              <a:rPr lang="en-US" dirty="0"/>
              <a:t> of constipation in PWE. Potential contributory </a:t>
            </a:r>
            <a:r>
              <a:rPr lang="en-US" dirty="0" err="1"/>
              <a:t>aetiological</a:t>
            </a:r>
            <a:r>
              <a:rPr lang="en-US" dirty="0"/>
              <a:t> factors for constipation such as neurodevelopmental and genetic disorders, ASM side effects and the epilepsy itself require better understanding and research</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45</a:t>
            </a:fld>
            <a:endParaRPr lang="en-US" dirty="0"/>
          </a:p>
        </p:txBody>
      </p:sp>
    </p:spTree>
    <p:extLst>
      <p:ext uri="{BB962C8B-B14F-4D97-AF65-F5344CB8AC3E}">
        <p14:creationId xmlns:p14="http://schemas.microsoft.com/office/powerpoint/2010/main" val="27856538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Early recognition of significant constipation in children with CP,  is important and adequate treatment rests upon both a clear understanding of its pathogenesis and the basic principles of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46</a:t>
            </a:fld>
            <a:endParaRPr lang="en-US" dirty="0"/>
          </a:p>
        </p:txBody>
      </p:sp>
    </p:spTree>
    <p:extLst>
      <p:ext uri="{BB962C8B-B14F-4D97-AF65-F5344CB8AC3E}">
        <p14:creationId xmlns:p14="http://schemas.microsoft.com/office/powerpoint/2010/main" val="16058441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MyriadPro-Regular"/>
              </a:rPr>
              <a:t>Aydin K. A multicenter cross-sectional study to evaluate the clinical characteristics and nutritional status of children</a:t>
            </a:r>
          </a:p>
          <a:p>
            <a:pPr algn="l"/>
            <a:r>
              <a:rPr lang="en-US" sz="1800" b="0" i="0" u="none" strike="noStrike" baseline="0" dirty="0">
                <a:latin typeface="MyriadPro-Regular"/>
              </a:rPr>
              <a:t>with cerebral palsy. Clin Nutr Espen. 2018;26:27–34</a:t>
            </a:r>
          </a:p>
          <a:p>
            <a:pPr algn="l"/>
            <a:r>
              <a:rPr lang="en-GB" sz="1800" b="0" i="0" u="none" strike="noStrike" baseline="0" dirty="0">
                <a:solidFill>
                  <a:srgbClr val="2197D2"/>
                </a:solidFill>
                <a:latin typeface="AdvOT863180fb"/>
              </a:rPr>
              <a:t>Samson-Fang L, Fung E, Stallings VA, Conaway M, Worley G, Rosenbaum P, </a:t>
            </a:r>
            <a:r>
              <a:rPr lang="en-US" sz="1800" b="0" i="0" u="none" strike="noStrike" baseline="0" dirty="0">
                <a:solidFill>
                  <a:srgbClr val="2197D2"/>
                </a:solidFill>
                <a:latin typeface="AdvOT863180fb"/>
              </a:rPr>
              <a:t>et al. Relationship of nutritional status to health and societal participation in  children with cerebral palsy. J </a:t>
            </a:r>
            <a:r>
              <a:rPr lang="en-US" sz="1800" b="0" i="0" u="none" strike="noStrike" baseline="0" dirty="0" err="1">
                <a:solidFill>
                  <a:srgbClr val="2197D2"/>
                </a:solidFill>
                <a:latin typeface="AdvOT863180fb"/>
              </a:rPr>
              <a:t>Pediatr</a:t>
            </a:r>
            <a:r>
              <a:rPr lang="en-US" sz="1800" b="0" i="0" u="none" strike="noStrike" baseline="0" dirty="0">
                <a:solidFill>
                  <a:srgbClr val="2197D2"/>
                </a:solidFill>
                <a:latin typeface="AdvOT863180fb"/>
              </a:rPr>
              <a:t> 2002;141:637</a:t>
            </a:r>
            <a:r>
              <a:rPr lang="en-US" sz="1800" b="0" i="0" u="none" strike="noStrike" baseline="0" dirty="0">
                <a:solidFill>
                  <a:srgbClr val="2197D2"/>
                </a:solidFill>
                <a:latin typeface="AdvPS44A44B"/>
              </a:rPr>
              <a:t>e</a:t>
            </a:r>
            <a:r>
              <a:rPr lang="en-US" sz="1800" b="0" i="0" u="none" strike="noStrike" baseline="0" dirty="0">
                <a:solidFill>
                  <a:srgbClr val="2197D2"/>
                </a:solidFill>
                <a:latin typeface="AdvOT863180fb"/>
              </a:rPr>
              <a:t>43</a:t>
            </a:r>
            <a:r>
              <a:rPr lang="en-US" sz="1800" b="0" i="0" u="none" strike="noStrike" baseline="0" dirty="0">
                <a:solidFill>
                  <a:srgbClr val="000000"/>
                </a:solidFill>
                <a:latin typeface="AdvOT863180fb"/>
              </a:rPr>
              <a:t>.</a:t>
            </a:r>
          </a:p>
          <a:p>
            <a:pPr algn="l"/>
            <a:r>
              <a:rPr lang="en-GB" sz="1800" b="0" i="0" u="none" strike="noStrike" baseline="0" dirty="0">
                <a:solidFill>
                  <a:srgbClr val="2197D2"/>
                </a:solidFill>
                <a:latin typeface="AdvOT863180fb"/>
              </a:rPr>
              <a:t>Sanders KD, Cox K, Cannon R, Blanchard D, Pitcher J, </a:t>
            </a:r>
            <a:r>
              <a:rPr lang="en-GB" sz="1800" b="0" i="0" u="none" strike="noStrike" baseline="0" dirty="0" err="1">
                <a:solidFill>
                  <a:srgbClr val="2197D2"/>
                </a:solidFill>
                <a:latin typeface="AdvOT863180fb"/>
              </a:rPr>
              <a:t>Papathakis</a:t>
            </a:r>
            <a:r>
              <a:rPr lang="en-GB" sz="1800" b="0" i="0" u="none" strike="noStrike" baseline="0" dirty="0">
                <a:solidFill>
                  <a:srgbClr val="2197D2"/>
                </a:solidFill>
                <a:latin typeface="AdvOT863180fb"/>
              </a:rPr>
              <a:t> P, et al. </a:t>
            </a:r>
            <a:r>
              <a:rPr lang="en-US" sz="1800" b="0" i="0" u="none" strike="noStrike" baseline="0" dirty="0">
                <a:solidFill>
                  <a:srgbClr val="2197D2"/>
                </a:solidFill>
                <a:latin typeface="AdvOT863180fb"/>
              </a:rPr>
              <a:t>Growth response to enteral feeding by children with cerebral palsy. J </a:t>
            </a:r>
            <a:r>
              <a:rPr lang="en-US" sz="1800" b="0" i="0" u="none" strike="noStrike" baseline="0" dirty="0" err="1">
                <a:solidFill>
                  <a:srgbClr val="2197D2"/>
                </a:solidFill>
                <a:latin typeface="AdvOT863180fb"/>
              </a:rPr>
              <a:t>Parenter</a:t>
            </a:r>
            <a:endParaRPr lang="en-US" sz="1800" b="0" i="0" u="none" strike="noStrike" baseline="0" dirty="0">
              <a:solidFill>
                <a:srgbClr val="2197D2"/>
              </a:solidFill>
              <a:latin typeface="AdvOT863180fb"/>
            </a:endParaRPr>
          </a:p>
          <a:p>
            <a:pPr algn="l"/>
            <a:r>
              <a:rPr lang="en-GB" sz="1800" b="0" i="0" u="none" strike="noStrike" baseline="0" dirty="0">
                <a:solidFill>
                  <a:srgbClr val="2197D2"/>
                </a:solidFill>
                <a:latin typeface="AdvOT863180fb"/>
              </a:rPr>
              <a:t>Enteral Nutr 1990;14:23</a:t>
            </a:r>
            <a:r>
              <a:rPr lang="en-GB" sz="1800" b="0" i="0" u="none" strike="noStrike" baseline="0" dirty="0">
                <a:solidFill>
                  <a:srgbClr val="2197D2"/>
                </a:solidFill>
                <a:latin typeface="AdvPS44A44B"/>
              </a:rPr>
              <a:t>e</a:t>
            </a:r>
            <a:r>
              <a:rPr lang="en-GB" sz="1800" b="0" i="0" u="none" strike="noStrike" baseline="0" dirty="0">
                <a:solidFill>
                  <a:srgbClr val="2197D2"/>
                </a:solidFill>
                <a:latin typeface="AdvOT863180fb"/>
              </a:rPr>
              <a:t>6</a:t>
            </a:r>
            <a:r>
              <a:rPr lang="en-GB" sz="1800" b="0" i="0" u="none" strike="noStrike" baseline="0" dirty="0">
                <a:solidFill>
                  <a:srgbClr val="000000"/>
                </a:solidFill>
                <a:latin typeface="AdvOT863180fb"/>
              </a:rPr>
              <a:t>.</a:t>
            </a:r>
          </a:p>
          <a:p>
            <a:pPr algn="l"/>
            <a:r>
              <a:rPr lang="en-GB" sz="1800" b="0" i="0" u="none" strike="noStrike" baseline="0" dirty="0">
                <a:solidFill>
                  <a:srgbClr val="000000"/>
                </a:solidFill>
                <a:latin typeface="AdvOT863180fb"/>
              </a:rPr>
              <a:t>[4] </a:t>
            </a:r>
            <a:r>
              <a:rPr lang="en-GB" sz="1800" b="0" i="0" u="none" strike="noStrike" baseline="0" dirty="0">
                <a:solidFill>
                  <a:srgbClr val="2197D2"/>
                </a:solidFill>
                <a:latin typeface="AdvOT863180fb"/>
              </a:rPr>
              <a:t>Henderson RC, Lark RK, Gurka MJ, Worley G, Fung EB, Conaway M, et al. Bone </a:t>
            </a:r>
            <a:r>
              <a:rPr lang="en-US" sz="1800" b="0" i="0" u="none" strike="noStrike" baseline="0" dirty="0">
                <a:solidFill>
                  <a:srgbClr val="2197D2"/>
                </a:solidFill>
                <a:latin typeface="AdvOT863180fb"/>
              </a:rPr>
              <a:t>density and metabolism in children and adolescents with moderate to severe </a:t>
            </a:r>
            <a:r>
              <a:rPr lang="en-GB" sz="1800" b="0" i="0" u="none" strike="noStrike" baseline="0" dirty="0">
                <a:solidFill>
                  <a:srgbClr val="2197D2"/>
                </a:solidFill>
                <a:latin typeface="AdvOT863180fb"/>
              </a:rPr>
              <a:t>cerebral palsy. </a:t>
            </a:r>
            <a:r>
              <a:rPr lang="en-GB" sz="1800" b="0" i="0" u="none" strike="noStrike" baseline="0" dirty="0" err="1">
                <a:solidFill>
                  <a:srgbClr val="2197D2"/>
                </a:solidFill>
                <a:latin typeface="AdvOT863180fb"/>
              </a:rPr>
              <a:t>Pediatrics</a:t>
            </a:r>
            <a:r>
              <a:rPr lang="en-GB" sz="1800" b="0" i="0" u="none" strike="noStrike" baseline="0" dirty="0">
                <a:solidFill>
                  <a:srgbClr val="2197D2"/>
                </a:solidFill>
                <a:latin typeface="AdvOT863180fb"/>
              </a:rPr>
              <a:t> 2002;110:e5</a:t>
            </a:r>
            <a:r>
              <a:rPr lang="en-GB" sz="1800" b="0" i="0" u="none" strike="noStrike" baseline="0" dirty="0">
                <a:solidFill>
                  <a:srgbClr val="000000"/>
                </a:solidFill>
                <a:latin typeface="AdvOT863180fb"/>
              </a:rPr>
              <a:t>.</a:t>
            </a:r>
          </a:p>
          <a:p>
            <a:pPr algn="l"/>
            <a:r>
              <a:rPr lang="it-IT" sz="1800" b="0" i="0" u="none" strike="noStrike" baseline="0" dirty="0">
                <a:solidFill>
                  <a:srgbClr val="000000"/>
                </a:solidFill>
                <a:latin typeface="AdvOT863180fb"/>
              </a:rPr>
              <a:t>[</a:t>
            </a:r>
            <a:r>
              <a:rPr lang="it-IT" sz="1800" b="0" i="0" u="none" strike="noStrike" baseline="0" dirty="0">
                <a:solidFill>
                  <a:srgbClr val="2197D2"/>
                </a:solidFill>
                <a:latin typeface="AdvOT863180fb"/>
              </a:rPr>
              <a:t>Campanozzi A, Capano G, Miele E, Romano A, Scuccimarra G, Del Giudice E, </a:t>
            </a:r>
            <a:r>
              <a:rPr lang="en-US" sz="1800" b="0" i="0" u="none" strike="noStrike" baseline="0" dirty="0">
                <a:solidFill>
                  <a:srgbClr val="2197D2"/>
                </a:solidFill>
                <a:latin typeface="AdvOT863180fb"/>
              </a:rPr>
              <a:t>et al. Impact of malnutrition on gastrointestinal disorders and gross motor</a:t>
            </a:r>
          </a:p>
          <a:p>
            <a:pPr algn="l"/>
            <a:r>
              <a:rPr lang="en-US" sz="1800" b="0" i="0" u="none" strike="noStrike" baseline="0" dirty="0">
                <a:solidFill>
                  <a:srgbClr val="2197D2"/>
                </a:solidFill>
                <a:latin typeface="AdvOT863180fb"/>
              </a:rPr>
              <a:t>abilities in children with cerebral palsy. Brain Dev 2007;29:25</a:t>
            </a:r>
            <a:r>
              <a:rPr lang="en-US" sz="1800" b="0" i="0" u="none" strike="noStrike" baseline="0" dirty="0">
                <a:solidFill>
                  <a:srgbClr val="2197D2"/>
                </a:solidFill>
                <a:latin typeface="AdvPS44A44B"/>
              </a:rPr>
              <a:t>e</a:t>
            </a:r>
            <a:r>
              <a:rPr lang="en-US" sz="1800" b="0" i="0" u="none" strike="noStrike" baseline="0" dirty="0">
                <a:solidFill>
                  <a:srgbClr val="2197D2"/>
                </a:solidFill>
                <a:latin typeface="AdvOT863180fb"/>
              </a:rPr>
              <a:t>9</a:t>
            </a:r>
            <a:r>
              <a:rPr lang="en-US" sz="1800" b="0" i="0" u="none" strike="noStrike" baseline="0" dirty="0">
                <a:solidFill>
                  <a:srgbClr val="000000"/>
                </a:solidFill>
                <a:latin typeface="AdvOT863180fb"/>
              </a:rPr>
              <a:t>.</a:t>
            </a:r>
            <a:endParaRPr lang="en-US" sz="1800" b="0" i="0" u="none" strike="noStrike" baseline="0" dirty="0">
              <a:latin typeface="MyriadPro-Regular"/>
            </a:endParaRPr>
          </a:p>
        </p:txBody>
      </p:sp>
      <p:sp>
        <p:nvSpPr>
          <p:cNvPr id="4" name="Slide Number Placeholder 3"/>
          <p:cNvSpPr>
            <a:spLocks noGrp="1"/>
          </p:cNvSpPr>
          <p:nvPr>
            <p:ph type="sldNum" sz="quarter" idx="5"/>
          </p:nvPr>
        </p:nvSpPr>
        <p:spPr/>
        <p:txBody>
          <a:bodyPr/>
          <a:lstStyle/>
          <a:p>
            <a:fld id="{2B4E5575-9C24-484B-862D-8CDA0C17D389}" type="slidenum">
              <a:rPr lang="en-US" smtClean="0"/>
              <a:t>47</a:t>
            </a:fld>
            <a:endParaRPr lang="en-US" dirty="0"/>
          </a:p>
        </p:txBody>
      </p:sp>
    </p:spTree>
    <p:extLst>
      <p:ext uri="{BB962C8B-B14F-4D97-AF65-F5344CB8AC3E}">
        <p14:creationId xmlns:p14="http://schemas.microsoft.com/office/powerpoint/2010/main" val="10619709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48</a:t>
            </a:fld>
            <a:endParaRPr lang="en-US" dirty="0"/>
          </a:p>
        </p:txBody>
      </p:sp>
    </p:spTree>
    <p:extLst>
      <p:ext uri="{BB962C8B-B14F-4D97-AF65-F5344CB8AC3E}">
        <p14:creationId xmlns:p14="http://schemas.microsoft.com/office/powerpoint/2010/main" val="11107193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In a review of multiple studies of children with cerebral palsy and nutrition, researchers found that supplementation could help with weight gain. Nutritionally complete supplements also improved children’s motor skills.</a:t>
            </a:r>
          </a:p>
          <a:p>
            <a:pPr marL="0" marR="0" indent="0" algn="l" defTabSz="914400" rtl="0" eaLnBrk="1" fontAlgn="auto" latinLnBrk="0" hangingPunct="1">
              <a:lnSpc>
                <a:spcPct val="100000"/>
              </a:lnSpc>
              <a:spcBef>
                <a:spcPts val="0"/>
              </a:spcBef>
              <a:spcAft>
                <a:spcPts val="0"/>
              </a:spcAft>
              <a:buClrTx/>
              <a:buSzTx/>
              <a:buFontTx/>
              <a:buNone/>
              <a:tabLst/>
              <a:defRPr/>
            </a:pPr>
            <a:r>
              <a:rPr lang="en-IE" sz="1200" b="0" i="0" kern="1200" dirty="0" err="1">
                <a:solidFill>
                  <a:schemeClr val="tx1"/>
                </a:solidFill>
                <a:effectLst/>
                <a:latin typeface="+mn-lt"/>
                <a:ea typeface="+mn-ea"/>
                <a:cs typeface="+mn-cs"/>
              </a:rPr>
              <a:t>Guimaraes</a:t>
            </a:r>
            <a:r>
              <a:rPr lang="en-IE" sz="1200" b="0" i="0" kern="1200" dirty="0">
                <a:solidFill>
                  <a:schemeClr val="tx1"/>
                </a:solidFill>
                <a:effectLst/>
                <a:latin typeface="+mn-lt"/>
                <a:ea typeface="+mn-ea"/>
                <a:cs typeface="+mn-cs"/>
              </a:rPr>
              <a:t> da Silva, D.C., de Sa </a:t>
            </a:r>
            <a:r>
              <a:rPr lang="en-IE" sz="1200" b="0" i="0" kern="1200" dirty="0" err="1">
                <a:solidFill>
                  <a:schemeClr val="tx1"/>
                </a:solidFill>
                <a:effectLst/>
                <a:latin typeface="+mn-lt"/>
                <a:ea typeface="+mn-ea"/>
                <a:cs typeface="+mn-cs"/>
              </a:rPr>
              <a:t>Barreto</a:t>
            </a:r>
            <a:r>
              <a:rPr lang="en-IE" sz="1200" b="0" i="0" kern="1200" dirty="0">
                <a:solidFill>
                  <a:schemeClr val="tx1"/>
                </a:solidFill>
                <a:effectLst/>
                <a:latin typeface="+mn-lt"/>
                <a:ea typeface="+mn-ea"/>
                <a:cs typeface="+mn-cs"/>
              </a:rPr>
              <a:t> da Cunha, M., de Oliveira Santana, A., dos Santos Ales, A.M., and Pereira Santos, M. (2023, July 10). Nutritional Interventions in Children and Adolescents with Cerebral Palsy: Systematic Review. Rev. Paul </a:t>
            </a:r>
            <a:r>
              <a:rPr lang="en-IE" sz="1200" b="0" i="0" kern="1200" dirty="0" err="1">
                <a:solidFill>
                  <a:schemeClr val="tx1"/>
                </a:solidFill>
                <a:effectLst/>
                <a:latin typeface="+mn-lt"/>
                <a:ea typeface="+mn-ea"/>
                <a:cs typeface="+mn-cs"/>
              </a:rPr>
              <a:t>Pediatr</a:t>
            </a:r>
            <a:r>
              <a:rPr lang="en-IE" sz="1200" b="0" i="0" kern="1200" dirty="0">
                <a:solidFill>
                  <a:schemeClr val="tx1"/>
                </a:solidFill>
                <a:effectLst/>
                <a:latin typeface="+mn-lt"/>
                <a:ea typeface="+mn-ea"/>
                <a:cs typeface="+mn-cs"/>
              </a:rPr>
              <a:t>. 42:e2022107. </a:t>
            </a:r>
            <a:r>
              <a:rPr lang="en-IE" sz="1200" b="0" i="0" kern="1200" dirty="0" err="1">
                <a:solidFill>
                  <a:schemeClr val="tx1"/>
                </a:solidFill>
                <a:effectLst/>
                <a:latin typeface="+mn-lt"/>
                <a:ea typeface="+mn-ea"/>
                <a:cs typeface="+mn-cs"/>
              </a:rPr>
              <a:t>doi</a:t>
            </a:r>
            <a:r>
              <a:rPr lang="en-IE" sz="1200" b="0" i="0" kern="1200" dirty="0">
                <a:solidFill>
                  <a:schemeClr val="tx1"/>
                </a:solidFill>
                <a:effectLst/>
                <a:latin typeface="+mn-lt"/>
                <a:ea typeface="+mn-ea"/>
                <a:cs typeface="+mn-cs"/>
              </a:rPr>
              <a:t>: 10.1590/1984-0462/2024/42/2022107.</a:t>
            </a:r>
            <a:br>
              <a:rPr lang="en-IE" sz="1200" b="0" i="0" kern="1200" dirty="0">
                <a:solidFill>
                  <a:schemeClr val="tx1"/>
                </a:solidFill>
                <a:effectLst/>
                <a:latin typeface="+mn-lt"/>
                <a:ea typeface="+mn-ea"/>
                <a:cs typeface="+mn-cs"/>
              </a:rPr>
            </a:br>
            <a:r>
              <a:rPr lang="en-IE" sz="1200" b="0" i="0" kern="1200" dirty="0">
                <a:solidFill>
                  <a:schemeClr val="tx1"/>
                </a:solidFill>
                <a:effectLst/>
                <a:latin typeface="+mn-lt"/>
                <a:ea typeface="+mn-ea"/>
                <a:cs typeface="+mn-cs"/>
              </a:rPr>
              <a:t>Retrieved from: </a:t>
            </a:r>
            <a:r>
              <a:rPr lang="en-IE" sz="1200" b="0" i="0" u="none" strike="noStrike" kern="1200" dirty="0">
                <a:solidFill>
                  <a:schemeClr val="tx1"/>
                </a:solidFill>
                <a:effectLst/>
                <a:latin typeface="+mn-lt"/>
                <a:ea typeface="+mn-ea"/>
                <a:cs typeface="+mn-cs"/>
                <a:hlinkClick r:id="rId3"/>
              </a:rPr>
              <a:t>https://pmc.ncbi.nlm.nih.gov/articles/PMC10332433/</a:t>
            </a:r>
            <a:endParaRPr lang="en-IE"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49</a:t>
            </a:fld>
            <a:endParaRPr lang="en-US" dirty="0"/>
          </a:p>
        </p:txBody>
      </p:sp>
    </p:spTree>
    <p:extLst>
      <p:ext uri="{BB962C8B-B14F-4D97-AF65-F5344CB8AC3E}">
        <p14:creationId xmlns:p14="http://schemas.microsoft.com/office/powerpoint/2010/main" val="34147839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Q: Lean muscle increase is a particular challenge and to date the only recommendations have been to increase fatty foods or shakes which they don't like to drink?</a:t>
            </a:r>
            <a:endParaRPr lang="en-US" sz="1200" dirty="0"/>
          </a:p>
          <a:p>
            <a:r>
              <a:rPr lang="en-GB" dirty="0"/>
              <a:t>Fortifying soup or smoothie with </a:t>
            </a:r>
            <a:r>
              <a:rPr lang="en-GB" dirty="0" err="1"/>
              <a:t>Procal</a:t>
            </a:r>
            <a:r>
              <a:rPr lang="en-GB" dirty="0"/>
              <a:t> powder.</a:t>
            </a:r>
          </a:p>
          <a:p>
            <a:r>
              <a:rPr lang="en-GB" dirty="0" err="1"/>
              <a:t>Procal</a:t>
            </a:r>
            <a:r>
              <a:rPr lang="en-GB" dirty="0"/>
              <a:t> shot</a:t>
            </a:r>
          </a:p>
          <a:p>
            <a:r>
              <a:rPr lang="en-GB" dirty="0"/>
              <a:t>High energy foods such as peanut butter</a:t>
            </a:r>
          </a:p>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50</a:t>
            </a:fld>
            <a:endParaRPr lang="en-US" dirty="0"/>
          </a:p>
        </p:txBody>
      </p:sp>
    </p:spTree>
    <p:extLst>
      <p:ext uri="{BB962C8B-B14F-4D97-AF65-F5344CB8AC3E}">
        <p14:creationId xmlns:p14="http://schemas.microsoft.com/office/powerpoint/2010/main" val="30764634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51</a:t>
            </a:fld>
            <a:endParaRPr lang="en-US" dirty="0"/>
          </a:p>
        </p:txBody>
      </p:sp>
    </p:spTree>
    <p:extLst>
      <p:ext uri="{BB962C8B-B14F-4D97-AF65-F5344CB8AC3E}">
        <p14:creationId xmlns:p14="http://schemas.microsoft.com/office/powerpoint/2010/main" val="26566498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AdvOTa20b42a7"/>
              </a:rPr>
              <a:t>Bell KL, Benfer KA, Ware RS, Patrao TA, Garvey JJ, </a:t>
            </a:r>
            <a:r>
              <a:rPr lang="en-US" sz="1800" b="0" i="0" u="none" strike="noStrike" baseline="0" dirty="0">
                <a:latin typeface="AdvOTa20b42a7"/>
              </a:rPr>
              <a:t>Arvedson JC, et al. Development and validation of a screening tool for feeding/swallowing dif</a:t>
            </a:r>
            <a:r>
              <a:rPr lang="en-US" sz="1800" b="0" i="0" u="none" strike="noStrike" baseline="0" dirty="0">
                <a:latin typeface="AdvOTa20b42a7+fb"/>
              </a:rPr>
              <a:t>fi</a:t>
            </a:r>
            <a:r>
              <a:rPr lang="en-US" sz="1800" b="0" i="0" u="none" strike="noStrike" baseline="0" dirty="0">
                <a:latin typeface="AdvOTa20b42a7"/>
              </a:rPr>
              <a:t>culties </a:t>
            </a:r>
          </a:p>
          <a:p>
            <a:pPr algn="l"/>
            <a:r>
              <a:rPr lang="en-US" sz="1800" b="0" i="0" u="none" strike="noStrike" baseline="0" dirty="0">
                <a:latin typeface="AdvOTa20b42a7"/>
              </a:rPr>
              <a:t>and undernutrition in children with cerebral palsy. Develop Med Child Neurol. </a:t>
            </a:r>
            <a:r>
              <a:rPr lang="en-GB" sz="1800" b="0" i="0" u="none" strike="noStrike" baseline="0" dirty="0">
                <a:latin typeface="AdvOTa20b42a7"/>
              </a:rPr>
              <a:t>2019;61(10):1175</a:t>
            </a:r>
            <a:r>
              <a:rPr lang="en-GB" sz="1800" b="0" i="0" u="none" strike="noStrike" baseline="0" dirty="0">
                <a:latin typeface="AdvOTa20b42a7+20"/>
              </a:rPr>
              <a:t>–</a:t>
            </a:r>
            <a:r>
              <a:rPr lang="en-GB" sz="1800" b="0" i="0" u="none" strike="noStrike" baseline="0" dirty="0">
                <a:latin typeface="AdvOTa20b42a7"/>
              </a:rPr>
              <a:t>81</a:t>
            </a:r>
          </a:p>
          <a:p>
            <a:pPr algn="l"/>
            <a:endParaRPr lang="en-GB" sz="1800" b="0" i="0" u="none" strike="noStrike" baseline="0" dirty="0">
              <a:latin typeface="AdvOTa20b42a7"/>
            </a:endParaRPr>
          </a:p>
          <a:p>
            <a:pPr algn="l"/>
            <a:r>
              <a:rPr lang="en-US" b="1" i="0" dirty="0">
                <a:solidFill>
                  <a:srgbClr val="414141"/>
                </a:solidFill>
                <a:effectLst/>
                <a:latin typeface="Noto Sans" panose="020B0502040504020204" pitchFamily="34" charset="0"/>
              </a:rPr>
              <a:t>If your child scores 3 or 4 on the FNST talk to your GP or health professional for more help</a:t>
            </a:r>
            <a:r>
              <a:rPr lang="en-US" b="0" i="0" dirty="0">
                <a:solidFill>
                  <a:srgbClr val="414141"/>
                </a:solidFill>
                <a:effectLst/>
                <a:latin typeface="Noto Sans" panose="020B0502040504020204" pitchFamily="34" charset="0"/>
              </a:rPr>
              <a:t>.</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52</a:t>
            </a:fld>
            <a:endParaRPr lang="en-US" dirty="0"/>
          </a:p>
        </p:txBody>
      </p:sp>
    </p:spTree>
    <p:extLst>
      <p:ext uri="{BB962C8B-B14F-4D97-AF65-F5344CB8AC3E}">
        <p14:creationId xmlns:p14="http://schemas.microsoft.com/office/powerpoint/2010/main" val="34577832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How to stop weight gain in individuals who are non ambulant or have poor mobility? </a:t>
            </a:r>
            <a:endParaRPr lang="en-GB" b="1" dirty="0"/>
          </a:p>
        </p:txBody>
      </p:sp>
      <p:sp>
        <p:nvSpPr>
          <p:cNvPr id="4" name="Slide Number Placeholder 3"/>
          <p:cNvSpPr>
            <a:spLocks noGrp="1"/>
          </p:cNvSpPr>
          <p:nvPr>
            <p:ph type="sldNum" sz="quarter" idx="5"/>
          </p:nvPr>
        </p:nvSpPr>
        <p:spPr/>
        <p:txBody>
          <a:bodyPr/>
          <a:lstStyle/>
          <a:p>
            <a:fld id="{2B4E5575-9C24-484B-862D-8CDA0C17D389}" type="slidenum">
              <a:rPr lang="en-US" smtClean="0"/>
              <a:t>53</a:t>
            </a:fld>
            <a:endParaRPr lang="en-US" dirty="0"/>
          </a:p>
        </p:txBody>
      </p:sp>
    </p:spTree>
    <p:extLst>
      <p:ext uri="{BB962C8B-B14F-4D97-AF65-F5344CB8AC3E}">
        <p14:creationId xmlns:p14="http://schemas.microsoft.com/office/powerpoint/2010/main" val="17316093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Fogarasi A, Fazzi E, </a:t>
            </a:r>
            <a:r>
              <a:rPr lang="en-GB" b="0" i="0" dirty="0" err="1">
                <a:solidFill>
                  <a:srgbClr val="222222"/>
                </a:solidFill>
                <a:effectLst/>
                <a:latin typeface="Arial" panose="020B0604020202020204" pitchFamily="34" charset="0"/>
              </a:rPr>
              <a:t>Smorenburg</a:t>
            </a:r>
            <a:r>
              <a:rPr lang="en-GB" b="0" i="0" dirty="0">
                <a:solidFill>
                  <a:srgbClr val="222222"/>
                </a:solidFill>
                <a:effectLst/>
                <a:latin typeface="Arial" panose="020B0604020202020204" pitchFamily="34" charset="0"/>
              </a:rPr>
              <a:t> AR, Mazurkiewicz-</a:t>
            </a:r>
            <a:r>
              <a:rPr lang="en-GB" b="0" i="0" dirty="0" err="1">
                <a:solidFill>
                  <a:srgbClr val="222222"/>
                </a:solidFill>
                <a:effectLst/>
                <a:latin typeface="Arial" panose="020B0604020202020204" pitchFamily="34" charset="0"/>
              </a:rPr>
              <a:t>Beldzinska</a:t>
            </a:r>
            <a:r>
              <a:rPr lang="en-GB" b="0" i="0" dirty="0">
                <a:solidFill>
                  <a:srgbClr val="222222"/>
                </a:solidFill>
                <a:effectLst/>
                <a:latin typeface="Arial" panose="020B0604020202020204" pitchFamily="34" charset="0"/>
              </a:rPr>
              <a:t> M, </a:t>
            </a:r>
            <a:r>
              <a:rPr lang="en-GB" b="0" i="0" dirty="0" err="1">
                <a:solidFill>
                  <a:srgbClr val="222222"/>
                </a:solidFill>
                <a:effectLst/>
                <a:latin typeface="Arial" panose="020B0604020202020204" pitchFamily="34" charset="0"/>
              </a:rPr>
              <a:t>Dinopoulos</a:t>
            </a:r>
            <a:r>
              <a:rPr lang="en-GB" b="0" i="0" dirty="0">
                <a:solidFill>
                  <a:srgbClr val="222222"/>
                </a:solidFill>
                <a:effectLst/>
                <a:latin typeface="Arial" panose="020B0604020202020204" pitchFamily="34" charset="0"/>
              </a:rPr>
              <a:t> A, </a:t>
            </a:r>
            <a:r>
              <a:rPr lang="en-GB" b="0" i="0" dirty="0" err="1">
                <a:solidFill>
                  <a:srgbClr val="222222"/>
                </a:solidFill>
                <a:effectLst/>
                <a:latin typeface="Arial" panose="020B0604020202020204" pitchFamily="34" charset="0"/>
              </a:rPr>
              <a:t>Pobiecka</a:t>
            </a:r>
            <a:r>
              <a:rPr lang="en-GB" b="0" i="0" dirty="0">
                <a:solidFill>
                  <a:srgbClr val="222222"/>
                </a:solidFill>
                <a:effectLst/>
                <a:latin typeface="Arial" panose="020B0604020202020204" pitchFamily="34" charset="0"/>
              </a:rPr>
              <a:t> A, Schröder-van den </a:t>
            </a:r>
            <a:r>
              <a:rPr lang="en-GB" b="0" i="0" dirty="0" err="1">
                <a:solidFill>
                  <a:srgbClr val="222222"/>
                </a:solidFill>
                <a:effectLst/>
                <a:latin typeface="Arial" panose="020B0604020202020204" pitchFamily="34" charset="0"/>
              </a:rPr>
              <a:t>Nieuwendijk</a:t>
            </a:r>
            <a:r>
              <a:rPr lang="en-GB" b="0" i="0" dirty="0">
                <a:solidFill>
                  <a:srgbClr val="222222"/>
                </a:solidFill>
                <a:effectLst/>
                <a:latin typeface="Arial" panose="020B0604020202020204" pitchFamily="34" charset="0"/>
              </a:rPr>
              <a:t> D, Kraus J, </a:t>
            </a:r>
            <a:r>
              <a:rPr lang="en-GB" b="0" i="0" dirty="0" err="1">
                <a:solidFill>
                  <a:srgbClr val="222222"/>
                </a:solidFill>
                <a:effectLst/>
                <a:latin typeface="Arial" panose="020B0604020202020204" pitchFamily="34" charset="0"/>
              </a:rPr>
              <a:t>Tekgül</a:t>
            </a:r>
            <a:r>
              <a:rPr lang="en-GB" b="0" i="0" dirty="0">
                <a:solidFill>
                  <a:srgbClr val="222222"/>
                </a:solidFill>
                <a:effectLst/>
                <a:latin typeface="Arial" panose="020B0604020202020204" pitchFamily="34" charset="0"/>
              </a:rPr>
              <a:t> H, PURPLE N study group, Czech Republic:. The PURPLE N study: objective and perceived nutritional status in children and adolescents with cerebral palsy. Disability and rehabilitation. 2022 Oct 23;44(22):6668-75.</a:t>
            </a:r>
            <a:endParaRPr lang="en-GB" dirty="0"/>
          </a:p>
        </p:txBody>
      </p:sp>
      <p:sp>
        <p:nvSpPr>
          <p:cNvPr id="4" name="Slide Number Placeholder 3"/>
          <p:cNvSpPr>
            <a:spLocks noGrp="1"/>
          </p:cNvSpPr>
          <p:nvPr>
            <p:ph type="sldNum" sz="quarter" idx="5"/>
          </p:nvPr>
        </p:nvSpPr>
        <p:spPr/>
        <p:txBody>
          <a:bodyPr/>
          <a:lstStyle/>
          <a:p>
            <a:fld id="{2B4E5575-9C24-484B-862D-8CDA0C17D389}" type="slidenum">
              <a:rPr lang="en-US" smtClean="0"/>
              <a:t>54</a:t>
            </a:fld>
            <a:endParaRPr lang="en-US" dirty="0"/>
          </a:p>
        </p:txBody>
      </p:sp>
    </p:spTree>
    <p:extLst>
      <p:ext uri="{BB962C8B-B14F-4D97-AF65-F5344CB8AC3E}">
        <p14:creationId xmlns:p14="http://schemas.microsoft.com/office/powerpoint/2010/main" val="1333208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B4E5575-9C24-484B-862D-8CDA0C17D389}" type="slidenum">
              <a:rPr lang="en-US" smtClean="0"/>
              <a:t>56</a:t>
            </a:fld>
            <a:endParaRPr lang="en-US" dirty="0"/>
          </a:p>
        </p:txBody>
      </p:sp>
    </p:spTree>
    <p:extLst>
      <p:ext uri="{BB962C8B-B14F-4D97-AF65-F5344CB8AC3E}">
        <p14:creationId xmlns:p14="http://schemas.microsoft.com/office/powerpoint/2010/main" val="5759204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Gree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Text Placeholder 9"/>
          <p:cNvSpPr>
            <a:spLocks noGrp="1"/>
          </p:cNvSpPr>
          <p:nvPr>
            <p:ph type="body" sz="quarter" idx="14" hasCustomPrompt="1"/>
          </p:nvPr>
        </p:nvSpPr>
        <p:spPr>
          <a:xfrm>
            <a:off x="237148" y="2607318"/>
            <a:ext cx="3570287" cy="372035"/>
          </a:xfrm>
          <a:prstGeom prst="rect">
            <a:avLst/>
          </a:prstGeom>
        </p:spPr>
        <p:txBody>
          <a:bodyPr anchor="b" anchorCtr="0"/>
          <a:lstStyle>
            <a:lvl1pPr marL="0" indent="0">
              <a:buFontTx/>
              <a:buNone/>
              <a:defRPr sz="1600">
                <a:solidFill>
                  <a:schemeClr val="bg1"/>
                </a:solidFill>
                <a:latin typeface="+mj-lt"/>
              </a:defRPr>
            </a:lvl1pPr>
            <a:lvl2pPr>
              <a:buFontTx/>
              <a:buNone/>
              <a:defRPr/>
            </a:lvl2pPr>
            <a:lvl3pPr>
              <a:buFontTx/>
              <a:buNone/>
              <a:defRPr/>
            </a:lvl3pPr>
            <a:lvl4pPr>
              <a:buFontTx/>
              <a:buNone/>
              <a:defRPr/>
            </a:lvl4pPr>
            <a:lvl5pPr>
              <a:buFontTx/>
              <a:buNone/>
              <a:defRPr/>
            </a:lvl5pPr>
          </a:lstStyle>
          <a:p>
            <a:pPr lvl="0"/>
            <a:r>
              <a:rPr lang="en-US" dirty="0"/>
              <a:t>Name of presenter</a:t>
            </a:r>
          </a:p>
        </p:txBody>
      </p:sp>
      <p:sp>
        <p:nvSpPr>
          <p:cNvPr id="13" name="Text Placeholder 3"/>
          <p:cNvSpPr>
            <a:spLocks noGrp="1"/>
          </p:cNvSpPr>
          <p:nvPr>
            <p:ph type="body" sz="quarter" idx="16" hasCustomPrompt="1"/>
          </p:nvPr>
        </p:nvSpPr>
        <p:spPr>
          <a:xfrm>
            <a:off x="237894" y="3025954"/>
            <a:ext cx="3570288" cy="312348"/>
          </a:xfrm>
          <a:prstGeom prst="rect">
            <a:avLst/>
          </a:prstGeom>
        </p:spPr>
        <p:txBody>
          <a:bodyPr/>
          <a:lstStyle>
            <a:lvl1pPr marL="0" indent="0">
              <a:buNone/>
              <a:defRPr>
                <a:solidFill>
                  <a:schemeClr val="bg1"/>
                </a:solidFill>
                <a:latin typeface="+mj-lt"/>
              </a:defRPr>
            </a:lvl1pPr>
            <a:lvl2pPr marL="177800" indent="0">
              <a:buFont typeface="Arial" panose="020B0604020202020204" pitchFamily="34" charset="0"/>
              <a:buNone/>
              <a:defRPr>
                <a:solidFill>
                  <a:schemeClr val="bg1"/>
                </a:solidFill>
              </a:defRPr>
            </a:lvl2pPr>
            <a:lvl3pPr marL="361950" indent="0">
              <a:buFont typeface="Arial" panose="020B0604020202020204" pitchFamily="34" charset="0"/>
              <a:buNone/>
              <a:defRPr>
                <a:solidFill>
                  <a:schemeClr val="bg1"/>
                </a:solidFill>
              </a:defRPr>
            </a:lvl3pPr>
            <a:lvl4pPr marL="539750" indent="0">
              <a:buFont typeface="Arial" panose="020B0604020202020204" pitchFamily="34" charset="0"/>
              <a:buNone/>
              <a:defRPr>
                <a:solidFill>
                  <a:schemeClr val="bg1"/>
                </a:solidFill>
              </a:defRPr>
            </a:lvl4pPr>
            <a:lvl5pPr marL="717550" indent="0">
              <a:buFont typeface="Arial" panose="020B0604020202020204" pitchFamily="34" charset="0"/>
              <a:buNone/>
              <a:defRPr>
                <a:solidFill>
                  <a:schemeClr val="bg1"/>
                </a:solidFill>
              </a:defRPr>
            </a:lvl5pPr>
          </a:lstStyle>
          <a:p>
            <a:pPr lvl="0"/>
            <a:r>
              <a:rPr lang="en-US" dirty="0"/>
              <a:t>Date in full</a:t>
            </a:r>
            <a:endParaRPr lang="en-GB" dirty="0"/>
          </a:p>
        </p:txBody>
      </p:sp>
      <p:sp>
        <p:nvSpPr>
          <p:cNvPr id="14" name="Title 1"/>
          <p:cNvSpPr>
            <a:spLocks noGrp="1"/>
          </p:cNvSpPr>
          <p:nvPr>
            <p:ph type="ctrTitle" hasCustomPrompt="1"/>
          </p:nvPr>
        </p:nvSpPr>
        <p:spPr>
          <a:xfrm>
            <a:off x="237148" y="528390"/>
            <a:ext cx="3978258" cy="1790700"/>
          </a:xfrm>
          <a:prstGeom prst="rect">
            <a:avLst/>
          </a:prstGeom>
        </p:spPr>
        <p:txBody>
          <a:bodyPr anchor="ctr" anchorCtr="0"/>
          <a:lstStyle>
            <a:lvl1pPr algn="l">
              <a:defRPr sz="4000" baseline="0">
                <a:solidFill>
                  <a:schemeClr val="bg1"/>
                </a:solidFill>
              </a:defRPr>
            </a:lvl1pPr>
          </a:lstStyle>
          <a:p>
            <a:r>
              <a:rPr lang="en-US" dirty="0"/>
              <a:t>Presentation </a:t>
            </a:r>
            <a:br>
              <a:rPr lang="en-US" dirty="0"/>
            </a:br>
            <a:r>
              <a:rPr lang="en-US" dirty="0"/>
              <a:t>title goes here</a:t>
            </a:r>
          </a:p>
        </p:txBody>
      </p:sp>
    </p:spTree>
    <p:extLst>
      <p:ext uri="{BB962C8B-B14F-4D97-AF65-F5344CB8AC3E}">
        <p14:creationId xmlns:p14="http://schemas.microsoft.com/office/powerpoint/2010/main" val="1584666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Section Divider - Green">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xmlns="" id="{247A0D2F-82E5-6846-AA76-AFC935B6C7AA}"/>
              </a:ext>
            </a:extLst>
          </p:cNvPr>
          <p:cNvGrpSpPr/>
          <p:nvPr userDrawn="1"/>
        </p:nvGrpSpPr>
        <p:grpSpPr>
          <a:xfrm>
            <a:off x="0" y="0"/>
            <a:ext cx="9144000" cy="5143500"/>
            <a:chOff x="0" y="0"/>
            <a:chExt cx="9144000" cy="5143500"/>
          </a:xfrm>
        </p:grpSpPr>
        <p:pic>
          <p:nvPicPr>
            <p:cNvPr id="3" name="Picture 2">
              <a:extLst>
                <a:ext uri="{FF2B5EF4-FFF2-40B4-BE49-F238E27FC236}">
                  <a16:creationId xmlns:a16="http://schemas.microsoft.com/office/drawing/2014/main" xmlns="" id="{A2A76B11-B30D-6443-96E1-5B75359A0827}"/>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8" name="Rectangle 7">
              <a:extLst>
                <a:ext uri="{FF2B5EF4-FFF2-40B4-BE49-F238E27FC236}">
                  <a16:creationId xmlns:a16="http://schemas.microsoft.com/office/drawing/2014/main" xmlns="" id="{D7F7AC19-B7D9-1445-96A3-4B84F857E6BA}"/>
                </a:ext>
              </a:extLst>
            </p:cNvPr>
            <p:cNvSpPr/>
            <p:nvPr userDrawn="1"/>
          </p:nvSpPr>
          <p:spPr>
            <a:xfrm>
              <a:off x="246219" y="800520"/>
              <a:ext cx="2407529" cy="1505358"/>
            </a:xfrm>
            <a:prstGeom prst="rect">
              <a:avLst/>
            </a:prstGeom>
            <a:solidFill>
              <a:srgbClr val="59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l"/>
              <a:endParaRPr lang="en-US" sz="1200" baseline="0" dirty="0">
                <a:solidFill>
                  <a:schemeClr val="bg1"/>
                </a:solidFill>
              </a:endParaRPr>
            </a:p>
          </p:txBody>
        </p:sp>
      </p:grpSp>
      <p:sp>
        <p:nvSpPr>
          <p:cNvPr id="4" name="Title 1"/>
          <p:cNvSpPr>
            <a:spLocks noGrp="1"/>
          </p:cNvSpPr>
          <p:nvPr>
            <p:ph type="ctrTitle" hasCustomPrompt="1"/>
          </p:nvPr>
        </p:nvSpPr>
        <p:spPr>
          <a:xfrm>
            <a:off x="246219" y="800520"/>
            <a:ext cx="5323638" cy="1790700"/>
          </a:xfrm>
          <a:prstGeom prst="rect">
            <a:avLst/>
          </a:prstGeom>
        </p:spPr>
        <p:txBody>
          <a:bodyPr anchor="ctr" anchorCtr="0"/>
          <a:lstStyle>
            <a:lvl1pPr algn="l">
              <a:defRPr sz="4000" baseline="0">
                <a:solidFill>
                  <a:schemeClr val="bg1"/>
                </a:solidFill>
              </a:defRPr>
            </a:lvl1pPr>
          </a:lstStyle>
          <a:p>
            <a:r>
              <a:rPr lang="en-US" dirty="0"/>
              <a:t>03</a:t>
            </a:r>
            <a:br>
              <a:rPr lang="en-US" dirty="0"/>
            </a:br>
            <a:r>
              <a:rPr lang="en-US" dirty="0"/>
              <a:t>Section</a:t>
            </a:r>
            <a:br>
              <a:rPr lang="en-US" dirty="0"/>
            </a:br>
            <a:r>
              <a:rPr lang="en-US" dirty="0"/>
              <a:t>title here</a:t>
            </a:r>
          </a:p>
        </p:txBody>
      </p:sp>
    </p:spTree>
    <p:extLst>
      <p:ext uri="{BB962C8B-B14F-4D97-AF65-F5344CB8AC3E}">
        <p14:creationId xmlns:p14="http://schemas.microsoft.com/office/powerpoint/2010/main" val="3085417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5877" cy="5143498"/>
          </a:xfrm>
          <a:prstGeom prst="rect">
            <a:avLst/>
          </a:prstGeom>
        </p:spPr>
      </p:pic>
      <p:sp>
        <p:nvSpPr>
          <p:cNvPr id="4" name="Title 1"/>
          <p:cNvSpPr>
            <a:spLocks noGrp="1"/>
          </p:cNvSpPr>
          <p:nvPr>
            <p:ph type="title" hasCustomPrompt="1"/>
          </p:nvPr>
        </p:nvSpPr>
        <p:spPr>
          <a:xfrm>
            <a:off x="487050" y="235246"/>
            <a:ext cx="8168000" cy="442700"/>
          </a:xfrm>
          <a:prstGeom prst="rect">
            <a:avLst/>
          </a:prstGeom>
        </p:spPr>
        <p:txBody>
          <a:bodyPr/>
          <a:lstStyle>
            <a:lvl1pPr>
              <a:defRPr sz="2500" baseline="0">
                <a:solidFill>
                  <a:srgbClr val="14559D"/>
                </a:solidFill>
              </a:defRPr>
            </a:lvl1pPr>
          </a:lstStyle>
          <a:p>
            <a:r>
              <a:rPr lang="en-US" dirty="0"/>
              <a:t>Title goes here, 1 column</a:t>
            </a:r>
          </a:p>
        </p:txBody>
      </p:sp>
      <p:sp>
        <p:nvSpPr>
          <p:cNvPr id="5" name="Text Placeholder 3"/>
          <p:cNvSpPr>
            <a:spLocks noGrp="1"/>
          </p:cNvSpPr>
          <p:nvPr>
            <p:ph type="body" sz="quarter" idx="16" hasCustomPrompt="1"/>
          </p:nvPr>
        </p:nvSpPr>
        <p:spPr>
          <a:xfrm>
            <a:off x="487050" y="599697"/>
            <a:ext cx="8168000" cy="432690"/>
          </a:xfrm>
          <a:prstGeom prst="rect">
            <a:avLst/>
          </a:prstGeom>
        </p:spPr>
        <p:txBody>
          <a:bodyPr/>
          <a:lstStyle>
            <a:lvl1pPr marL="0" indent="0">
              <a:buNone/>
              <a:defRPr sz="1800" baseline="0">
                <a:solidFill>
                  <a:schemeClr val="tx1">
                    <a:lumMod val="75000"/>
                    <a:lumOff val="25000"/>
                  </a:schemeClr>
                </a:solidFill>
                <a:latin typeface="+mj-lt"/>
              </a:defRPr>
            </a:lvl1pPr>
          </a:lstStyle>
          <a:p>
            <a:pPr lvl="0"/>
            <a:r>
              <a:rPr lang="en-US" dirty="0" err="1"/>
              <a:t>Subheader</a:t>
            </a:r>
            <a:r>
              <a:rPr lang="en-US" dirty="0"/>
              <a:t> goes here</a:t>
            </a:r>
          </a:p>
        </p:txBody>
      </p:sp>
      <p:sp>
        <p:nvSpPr>
          <p:cNvPr id="6" name="Text Placeholder 4"/>
          <p:cNvSpPr>
            <a:spLocks noGrp="1"/>
          </p:cNvSpPr>
          <p:nvPr>
            <p:ph type="body" sz="quarter" idx="17" hasCustomPrompt="1"/>
          </p:nvPr>
        </p:nvSpPr>
        <p:spPr>
          <a:xfrm>
            <a:off x="485999" y="1229032"/>
            <a:ext cx="8169001" cy="3011768"/>
          </a:xfrm>
          <a:prstGeom prst="rect">
            <a:avLst/>
          </a:prstGeom>
        </p:spPr>
        <p:txBody>
          <a:bodyPr/>
          <a:lstStyle>
            <a:lvl1pPr>
              <a:spcBef>
                <a:spcPts val="400"/>
              </a:spcBef>
              <a:spcAft>
                <a:spcPts val="200"/>
              </a:spcAft>
              <a:buClr>
                <a:srgbClr val="14559D"/>
              </a:buClr>
              <a:defRPr>
                <a:solidFill>
                  <a:schemeClr val="tx1">
                    <a:lumMod val="75000"/>
                    <a:lumOff val="25000"/>
                  </a:schemeClr>
                </a:solidFill>
              </a:defRPr>
            </a:lvl1pPr>
            <a:lvl2pPr marL="349250" indent="-171450">
              <a:spcAft>
                <a:spcPts val="200"/>
              </a:spcAft>
              <a:buClr>
                <a:srgbClr val="14559D"/>
              </a:buClr>
              <a:buFont typeface="Arial" panose="020B0604020202020204" pitchFamily="34" charset="0"/>
              <a:buChar char="•"/>
              <a:defRPr/>
            </a:lvl2pPr>
            <a:lvl3pPr marL="533400" indent="-171450">
              <a:spcBef>
                <a:spcPts val="0"/>
              </a:spcBef>
              <a:spcAft>
                <a:spcPts val="200"/>
              </a:spcAft>
              <a:buClr>
                <a:srgbClr val="14559D"/>
              </a:buClr>
              <a:buFont typeface="Calibri" panose="020F0502020204030204" pitchFamily="34" charset="0"/>
              <a:buChar char="-"/>
              <a:defRPr/>
            </a:lvl3pPr>
          </a:lstStyle>
          <a:p>
            <a:r>
              <a:rPr lang="en-US" dirty="0"/>
              <a:t>Type text here</a:t>
            </a:r>
          </a:p>
          <a:p>
            <a:pPr lvl="1"/>
            <a:endParaRPr lang="en-US" dirty="0"/>
          </a:p>
          <a:p>
            <a:pPr lvl="2"/>
            <a:endParaRPr lang="en-US" dirty="0"/>
          </a:p>
        </p:txBody>
      </p:sp>
      <p:sp>
        <p:nvSpPr>
          <p:cNvPr id="10" name="TextBox 9"/>
          <p:cNvSpPr txBox="1"/>
          <p:nvPr userDrawn="1"/>
        </p:nvSpPr>
        <p:spPr>
          <a:xfrm>
            <a:off x="3687097" y="-376903"/>
            <a:ext cx="914400" cy="914400"/>
          </a:xfrm>
          <a:prstGeom prst="rect">
            <a:avLst/>
          </a:prstGeom>
          <a:noFill/>
          <a:ln>
            <a:noFill/>
          </a:ln>
        </p:spPr>
        <p:txBody>
          <a:bodyPr wrap="none" lIns="0" tIns="0" rIns="0" bIns="0" rtlCol="0">
            <a:noAutofit/>
          </a:bodyPr>
          <a:lstStyle/>
          <a:p>
            <a:pPr marL="171450" indent="-171450">
              <a:lnSpc>
                <a:spcPct val="90000"/>
              </a:lnSpc>
              <a:spcAft>
                <a:spcPts val="600"/>
              </a:spcAft>
              <a:buClr>
                <a:srgbClr val="01A1DD"/>
              </a:buClr>
              <a:buSzPct val="80000"/>
              <a:buFont typeface="Wingdings 3" panose="05040102010807070707" pitchFamily="18" charset="2"/>
              <a:buChar char="}"/>
            </a:pPr>
            <a:endParaRPr lang="en-US" sz="1200" dirty="0"/>
          </a:p>
        </p:txBody>
      </p:sp>
      <p:cxnSp>
        <p:nvCxnSpPr>
          <p:cNvPr id="12" name="Straight Connector 11"/>
          <p:cNvCxnSpPr/>
          <p:nvPr userDrawn="1"/>
        </p:nvCxnSpPr>
        <p:spPr>
          <a:xfrm>
            <a:off x="475226" y="1089738"/>
            <a:ext cx="81771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0813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5877" cy="5143498"/>
          </a:xfrm>
          <a:prstGeom prst="rect">
            <a:avLst/>
          </a:prstGeom>
        </p:spPr>
      </p:pic>
      <p:sp>
        <p:nvSpPr>
          <p:cNvPr id="5" name="Text Placeholder 4"/>
          <p:cNvSpPr>
            <a:spLocks noGrp="1"/>
          </p:cNvSpPr>
          <p:nvPr>
            <p:ph type="body" sz="quarter" idx="17" hasCustomPrompt="1"/>
          </p:nvPr>
        </p:nvSpPr>
        <p:spPr>
          <a:xfrm>
            <a:off x="486000" y="1229033"/>
            <a:ext cx="3960000" cy="3019961"/>
          </a:xfrm>
          <a:prstGeom prst="rect">
            <a:avLst/>
          </a:prstGeom>
        </p:spPr>
        <p:txBody>
          <a:bodyPr/>
          <a:lstStyle>
            <a:lvl1pPr>
              <a:spcBef>
                <a:spcPts val="400"/>
              </a:spcBef>
              <a:spcAft>
                <a:spcPts val="200"/>
              </a:spcAft>
              <a:buClr>
                <a:srgbClr val="14559D"/>
              </a:buClr>
              <a:defRPr>
                <a:solidFill>
                  <a:schemeClr val="tx1">
                    <a:lumMod val="75000"/>
                    <a:lumOff val="25000"/>
                  </a:schemeClr>
                </a:solidFill>
              </a:defRPr>
            </a:lvl1pPr>
            <a:lvl2pPr marL="349250" indent="-171450">
              <a:spcAft>
                <a:spcPts val="200"/>
              </a:spcAft>
              <a:buClr>
                <a:srgbClr val="14559D"/>
              </a:buClr>
              <a:buFont typeface="Arial" panose="020B0604020202020204" pitchFamily="34" charset="0"/>
              <a:buChar char="•"/>
              <a:defRPr/>
            </a:lvl2pPr>
            <a:lvl3pPr marL="533400" indent="-171450">
              <a:spcBef>
                <a:spcPts val="0"/>
              </a:spcBef>
              <a:spcAft>
                <a:spcPts val="200"/>
              </a:spcAft>
              <a:buClr>
                <a:srgbClr val="14559D"/>
              </a:buClr>
              <a:buFont typeface="Calibri" panose="020F0502020204030204" pitchFamily="34" charset="0"/>
              <a:buChar char="-"/>
              <a:defRPr/>
            </a:lvl3pPr>
          </a:lstStyle>
          <a:p>
            <a:r>
              <a:rPr lang="en-US" dirty="0"/>
              <a:t>Type text here</a:t>
            </a:r>
          </a:p>
          <a:p>
            <a:pPr lvl="1"/>
            <a:endParaRPr lang="en-US" dirty="0"/>
          </a:p>
          <a:p>
            <a:pPr lvl="2"/>
            <a:endParaRPr lang="en-US" dirty="0"/>
          </a:p>
        </p:txBody>
      </p:sp>
      <p:sp>
        <p:nvSpPr>
          <p:cNvPr id="16" name="Text Placeholder 4"/>
          <p:cNvSpPr>
            <a:spLocks noGrp="1"/>
          </p:cNvSpPr>
          <p:nvPr>
            <p:ph type="body" sz="quarter" idx="18" hasCustomPrompt="1"/>
          </p:nvPr>
        </p:nvSpPr>
        <p:spPr>
          <a:xfrm>
            <a:off x="4680000" y="1229033"/>
            <a:ext cx="3960000" cy="3019961"/>
          </a:xfrm>
          <a:prstGeom prst="rect">
            <a:avLst/>
          </a:prstGeom>
        </p:spPr>
        <p:txBody>
          <a:bodyPr/>
          <a:lstStyle>
            <a:lvl1pPr>
              <a:buClr>
                <a:srgbClr val="14559D"/>
              </a:buClr>
              <a:defRPr>
                <a:solidFill>
                  <a:schemeClr val="tx1">
                    <a:lumMod val="75000"/>
                    <a:lumOff val="25000"/>
                  </a:schemeClr>
                </a:solidFill>
              </a:defRPr>
            </a:lvl1pPr>
            <a:lvl2pPr>
              <a:buClr>
                <a:srgbClr val="14559D"/>
              </a:buClr>
              <a:defRPr/>
            </a:lvl2pPr>
            <a:lvl3pPr>
              <a:buClr>
                <a:srgbClr val="14559D"/>
              </a:buClr>
              <a:defRPr/>
            </a:lvl3pPr>
          </a:lstStyle>
          <a:p>
            <a:r>
              <a:rPr lang="en-US" dirty="0"/>
              <a:t>Type text here</a:t>
            </a:r>
          </a:p>
          <a:p>
            <a:pPr lvl="1"/>
            <a:endParaRPr lang="en-US" dirty="0"/>
          </a:p>
          <a:p>
            <a:pPr lvl="2"/>
            <a:endParaRPr lang="en-US" dirty="0"/>
          </a:p>
        </p:txBody>
      </p:sp>
      <p:sp>
        <p:nvSpPr>
          <p:cNvPr id="8" name="Title 1"/>
          <p:cNvSpPr>
            <a:spLocks noGrp="1"/>
          </p:cNvSpPr>
          <p:nvPr>
            <p:ph type="title" hasCustomPrompt="1"/>
          </p:nvPr>
        </p:nvSpPr>
        <p:spPr>
          <a:xfrm>
            <a:off x="487050" y="235246"/>
            <a:ext cx="8168000" cy="442700"/>
          </a:xfrm>
          <a:prstGeom prst="rect">
            <a:avLst/>
          </a:prstGeom>
        </p:spPr>
        <p:txBody>
          <a:bodyPr/>
          <a:lstStyle>
            <a:lvl1pPr>
              <a:defRPr sz="2500" baseline="0">
                <a:solidFill>
                  <a:srgbClr val="14559D"/>
                </a:solidFill>
              </a:defRPr>
            </a:lvl1pPr>
          </a:lstStyle>
          <a:p>
            <a:r>
              <a:rPr lang="en-US" dirty="0"/>
              <a:t>Title goes here, 2 column</a:t>
            </a:r>
          </a:p>
        </p:txBody>
      </p:sp>
      <p:sp>
        <p:nvSpPr>
          <p:cNvPr id="9" name="Text Placeholder 3"/>
          <p:cNvSpPr>
            <a:spLocks noGrp="1"/>
          </p:cNvSpPr>
          <p:nvPr>
            <p:ph type="body" sz="quarter" idx="16" hasCustomPrompt="1"/>
          </p:nvPr>
        </p:nvSpPr>
        <p:spPr>
          <a:xfrm>
            <a:off x="487050" y="599697"/>
            <a:ext cx="8168000" cy="432690"/>
          </a:xfrm>
          <a:prstGeom prst="rect">
            <a:avLst/>
          </a:prstGeom>
        </p:spPr>
        <p:txBody>
          <a:bodyPr/>
          <a:lstStyle>
            <a:lvl1pPr marL="0" indent="0">
              <a:buNone/>
              <a:defRPr sz="1800" baseline="0">
                <a:solidFill>
                  <a:schemeClr val="tx1">
                    <a:lumMod val="75000"/>
                    <a:lumOff val="25000"/>
                  </a:schemeClr>
                </a:solidFill>
                <a:latin typeface="+mj-lt"/>
              </a:defRPr>
            </a:lvl1pPr>
          </a:lstStyle>
          <a:p>
            <a:pPr lvl="0"/>
            <a:r>
              <a:rPr lang="en-US" dirty="0" err="1"/>
              <a:t>Subheader</a:t>
            </a:r>
            <a:r>
              <a:rPr lang="en-US" dirty="0"/>
              <a:t> goes here</a:t>
            </a:r>
          </a:p>
        </p:txBody>
      </p:sp>
      <p:cxnSp>
        <p:nvCxnSpPr>
          <p:cNvPr id="10" name="Straight Connector 9"/>
          <p:cNvCxnSpPr/>
          <p:nvPr userDrawn="1"/>
        </p:nvCxnSpPr>
        <p:spPr>
          <a:xfrm>
            <a:off x="475226" y="1089738"/>
            <a:ext cx="81771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0153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text + char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5877" cy="5143498"/>
          </a:xfrm>
          <a:prstGeom prst="rect">
            <a:avLst/>
          </a:prstGeom>
        </p:spPr>
      </p:pic>
      <p:sp>
        <p:nvSpPr>
          <p:cNvPr id="9" name="Text Placeholder 4"/>
          <p:cNvSpPr>
            <a:spLocks noGrp="1"/>
          </p:cNvSpPr>
          <p:nvPr>
            <p:ph type="body" sz="quarter" idx="17" hasCustomPrompt="1"/>
          </p:nvPr>
        </p:nvSpPr>
        <p:spPr>
          <a:xfrm>
            <a:off x="486000" y="1229033"/>
            <a:ext cx="3960000" cy="3019961"/>
          </a:xfrm>
          <a:prstGeom prst="rect">
            <a:avLst/>
          </a:prstGeom>
        </p:spPr>
        <p:txBody>
          <a:bodyPr/>
          <a:lstStyle>
            <a:lvl1pPr>
              <a:spcBef>
                <a:spcPts val="400"/>
              </a:spcBef>
              <a:spcAft>
                <a:spcPts val="200"/>
              </a:spcAft>
              <a:buClr>
                <a:srgbClr val="14559D"/>
              </a:buClr>
              <a:defRPr>
                <a:solidFill>
                  <a:schemeClr val="tx1">
                    <a:lumMod val="75000"/>
                    <a:lumOff val="25000"/>
                  </a:schemeClr>
                </a:solidFill>
              </a:defRPr>
            </a:lvl1pPr>
            <a:lvl2pPr marL="349250" indent="-171450">
              <a:spcAft>
                <a:spcPts val="200"/>
              </a:spcAft>
              <a:buClr>
                <a:srgbClr val="14559D"/>
              </a:buClr>
              <a:buFont typeface="Arial" panose="020B0604020202020204" pitchFamily="34" charset="0"/>
              <a:buChar char="•"/>
              <a:defRPr/>
            </a:lvl2pPr>
            <a:lvl3pPr marL="533400" indent="-171450">
              <a:spcBef>
                <a:spcPts val="0"/>
              </a:spcBef>
              <a:spcAft>
                <a:spcPts val="200"/>
              </a:spcAft>
              <a:buClr>
                <a:srgbClr val="14559D"/>
              </a:buClr>
              <a:buFont typeface="Calibri" panose="020F0502020204030204" pitchFamily="34" charset="0"/>
              <a:buChar char="-"/>
              <a:defRPr/>
            </a:lvl3pPr>
          </a:lstStyle>
          <a:p>
            <a:r>
              <a:rPr lang="en-US" dirty="0"/>
              <a:t>Type text here</a:t>
            </a:r>
          </a:p>
          <a:p>
            <a:pPr lvl="1"/>
            <a:endParaRPr lang="en-US" dirty="0"/>
          </a:p>
          <a:p>
            <a:pPr lvl="2"/>
            <a:endParaRPr lang="en-US" dirty="0"/>
          </a:p>
        </p:txBody>
      </p:sp>
      <p:sp>
        <p:nvSpPr>
          <p:cNvPr id="10" name="Title 1"/>
          <p:cNvSpPr>
            <a:spLocks noGrp="1"/>
          </p:cNvSpPr>
          <p:nvPr>
            <p:ph type="title" hasCustomPrompt="1"/>
          </p:nvPr>
        </p:nvSpPr>
        <p:spPr>
          <a:xfrm>
            <a:off x="487050" y="235246"/>
            <a:ext cx="8168000" cy="442700"/>
          </a:xfrm>
          <a:prstGeom prst="rect">
            <a:avLst/>
          </a:prstGeom>
        </p:spPr>
        <p:txBody>
          <a:bodyPr/>
          <a:lstStyle>
            <a:lvl1pPr>
              <a:defRPr sz="2500" baseline="0">
                <a:solidFill>
                  <a:srgbClr val="14559D"/>
                </a:solidFill>
              </a:defRPr>
            </a:lvl1pPr>
          </a:lstStyle>
          <a:p>
            <a:r>
              <a:rPr lang="en-US" dirty="0"/>
              <a:t>Title goes here, 1 column</a:t>
            </a:r>
          </a:p>
        </p:txBody>
      </p:sp>
      <p:sp>
        <p:nvSpPr>
          <p:cNvPr id="11" name="Text Placeholder 3"/>
          <p:cNvSpPr>
            <a:spLocks noGrp="1"/>
          </p:cNvSpPr>
          <p:nvPr>
            <p:ph type="body" sz="quarter" idx="16" hasCustomPrompt="1"/>
          </p:nvPr>
        </p:nvSpPr>
        <p:spPr>
          <a:xfrm>
            <a:off x="487050" y="599697"/>
            <a:ext cx="8168000" cy="432690"/>
          </a:xfrm>
          <a:prstGeom prst="rect">
            <a:avLst/>
          </a:prstGeom>
        </p:spPr>
        <p:txBody>
          <a:bodyPr/>
          <a:lstStyle>
            <a:lvl1pPr marL="0" indent="0">
              <a:buNone/>
              <a:defRPr sz="1800" baseline="0">
                <a:solidFill>
                  <a:schemeClr val="tx1">
                    <a:lumMod val="75000"/>
                    <a:lumOff val="25000"/>
                  </a:schemeClr>
                </a:solidFill>
                <a:latin typeface="+mj-lt"/>
              </a:defRPr>
            </a:lvl1pPr>
          </a:lstStyle>
          <a:p>
            <a:pPr lvl="0"/>
            <a:r>
              <a:rPr lang="en-US" dirty="0" err="1"/>
              <a:t>Subheader</a:t>
            </a:r>
            <a:r>
              <a:rPr lang="en-US" dirty="0"/>
              <a:t> goes here</a:t>
            </a:r>
          </a:p>
        </p:txBody>
      </p:sp>
      <p:cxnSp>
        <p:nvCxnSpPr>
          <p:cNvPr id="12" name="Straight Connector 11"/>
          <p:cNvCxnSpPr/>
          <p:nvPr userDrawn="1"/>
        </p:nvCxnSpPr>
        <p:spPr>
          <a:xfrm>
            <a:off x="475226" y="1089738"/>
            <a:ext cx="81771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 name="Chart Placeholder 7"/>
          <p:cNvSpPr>
            <a:spLocks noGrp="1"/>
          </p:cNvSpPr>
          <p:nvPr>
            <p:ph type="chart" sz="quarter" idx="13" hasCustomPrompt="1"/>
          </p:nvPr>
        </p:nvSpPr>
        <p:spPr>
          <a:xfrm>
            <a:off x="4568400" y="1229032"/>
            <a:ext cx="3960000" cy="3010587"/>
          </a:xfrm>
          <a:prstGeom prst="rect">
            <a:avLst/>
          </a:prstGeom>
        </p:spPr>
        <p:txBody>
          <a:bodyPr anchor="ctr" anchorCtr="0"/>
          <a:lstStyle>
            <a:lvl1pPr marL="0" indent="0" algn="ctr">
              <a:buNone/>
              <a:defRPr sz="1600" baseline="0"/>
            </a:lvl1pPr>
          </a:lstStyle>
          <a:p>
            <a:r>
              <a:rPr lang="en-GB" dirty="0"/>
              <a:t>Chart here</a:t>
            </a:r>
            <a:endParaRPr lang="en-US" dirty="0"/>
          </a:p>
        </p:txBody>
      </p:sp>
    </p:spTree>
    <p:extLst>
      <p:ext uri="{BB962C8B-B14F-4D97-AF65-F5344CB8AC3E}">
        <p14:creationId xmlns:p14="http://schemas.microsoft.com/office/powerpoint/2010/main" val="153253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umn large bullets">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5877" cy="5143498"/>
          </a:xfrm>
          <a:prstGeom prst="rect">
            <a:avLst/>
          </a:prstGeom>
        </p:spPr>
      </p:pic>
      <p:sp>
        <p:nvSpPr>
          <p:cNvPr id="8" name="Title 1"/>
          <p:cNvSpPr>
            <a:spLocks noGrp="1"/>
          </p:cNvSpPr>
          <p:nvPr>
            <p:ph type="title" hasCustomPrompt="1"/>
          </p:nvPr>
        </p:nvSpPr>
        <p:spPr>
          <a:xfrm>
            <a:off x="487050" y="235246"/>
            <a:ext cx="8168000" cy="442700"/>
          </a:xfrm>
          <a:prstGeom prst="rect">
            <a:avLst/>
          </a:prstGeom>
        </p:spPr>
        <p:txBody>
          <a:bodyPr/>
          <a:lstStyle>
            <a:lvl1pPr>
              <a:defRPr sz="2500" baseline="0">
                <a:solidFill>
                  <a:srgbClr val="14559D"/>
                </a:solidFill>
              </a:defRPr>
            </a:lvl1pPr>
          </a:lstStyle>
          <a:p>
            <a:r>
              <a:rPr lang="en-US" dirty="0"/>
              <a:t>Title goes here, 1 column</a:t>
            </a:r>
          </a:p>
        </p:txBody>
      </p:sp>
      <p:sp>
        <p:nvSpPr>
          <p:cNvPr id="9" name="Text Placeholder 3"/>
          <p:cNvSpPr>
            <a:spLocks noGrp="1"/>
          </p:cNvSpPr>
          <p:nvPr>
            <p:ph type="body" sz="quarter" idx="16" hasCustomPrompt="1"/>
          </p:nvPr>
        </p:nvSpPr>
        <p:spPr>
          <a:xfrm>
            <a:off x="487050" y="599697"/>
            <a:ext cx="8168000" cy="432690"/>
          </a:xfrm>
          <a:prstGeom prst="rect">
            <a:avLst/>
          </a:prstGeom>
        </p:spPr>
        <p:txBody>
          <a:bodyPr/>
          <a:lstStyle>
            <a:lvl1pPr marL="0" indent="0">
              <a:buNone/>
              <a:defRPr sz="1800" baseline="0">
                <a:solidFill>
                  <a:schemeClr val="tx1">
                    <a:lumMod val="75000"/>
                    <a:lumOff val="25000"/>
                  </a:schemeClr>
                </a:solidFill>
                <a:latin typeface="+mj-lt"/>
              </a:defRPr>
            </a:lvl1pPr>
          </a:lstStyle>
          <a:p>
            <a:pPr lvl="0"/>
            <a:r>
              <a:rPr lang="en-US" dirty="0" err="1"/>
              <a:t>Subheader</a:t>
            </a:r>
            <a:r>
              <a:rPr lang="en-US" dirty="0"/>
              <a:t> goes here</a:t>
            </a:r>
          </a:p>
        </p:txBody>
      </p:sp>
      <p:cxnSp>
        <p:nvCxnSpPr>
          <p:cNvPr id="10" name="Straight Connector 9"/>
          <p:cNvCxnSpPr/>
          <p:nvPr userDrawn="1"/>
        </p:nvCxnSpPr>
        <p:spPr>
          <a:xfrm>
            <a:off x="475226" y="1089738"/>
            <a:ext cx="81771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 name="Text Placeholder 4"/>
          <p:cNvSpPr>
            <a:spLocks noGrp="1"/>
          </p:cNvSpPr>
          <p:nvPr>
            <p:ph type="body" sz="quarter" idx="17" hasCustomPrompt="1"/>
          </p:nvPr>
        </p:nvSpPr>
        <p:spPr>
          <a:xfrm>
            <a:off x="486000" y="1237226"/>
            <a:ext cx="6840000" cy="3068374"/>
          </a:xfrm>
          <a:prstGeom prst="rect">
            <a:avLst/>
          </a:prstGeom>
        </p:spPr>
        <p:txBody>
          <a:bodyPr/>
          <a:lstStyle>
            <a:lvl1pPr marL="361950" indent="-361950">
              <a:buClr>
                <a:srgbClr val="14559D"/>
              </a:buClr>
              <a:defRPr sz="1600">
                <a:solidFill>
                  <a:schemeClr val="tx1">
                    <a:lumMod val="75000"/>
                    <a:lumOff val="25000"/>
                  </a:schemeClr>
                </a:solidFill>
              </a:defRPr>
            </a:lvl1pPr>
          </a:lstStyle>
          <a:p>
            <a:pPr lvl="0"/>
            <a:r>
              <a:rPr lang="en-GB" dirty="0"/>
              <a:t>Use this text box for short and concise points</a:t>
            </a:r>
          </a:p>
        </p:txBody>
      </p:sp>
    </p:spTree>
    <p:extLst>
      <p:ext uri="{BB962C8B-B14F-4D97-AF65-F5344CB8AC3E}">
        <p14:creationId xmlns:p14="http://schemas.microsoft.com/office/powerpoint/2010/main" val="1197673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ey 1 column circle Imag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5877" cy="5143498"/>
          </a:xfrm>
          <a:prstGeom prst="rect">
            <a:avLst/>
          </a:prstGeom>
        </p:spPr>
      </p:pic>
      <p:sp>
        <p:nvSpPr>
          <p:cNvPr id="14" name="Picture Placeholder 13"/>
          <p:cNvSpPr>
            <a:spLocks noGrp="1"/>
          </p:cNvSpPr>
          <p:nvPr>
            <p:ph type="pic" sz="quarter" idx="13" hasCustomPrompt="1"/>
          </p:nvPr>
        </p:nvSpPr>
        <p:spPr>
          <a:xfrm>
            <a:off x="5506065" y="1232444"/>
            <a:ext cx="3073501" cy="3071498"/>
          </a:xfrm>
          <a:prstGeom prst="ellipse">
            <a:avLst/>
          </a:prstGeom>
          <a:solidFill>
            <a:srgbClr val="D2D3D3"/>
          </a:solidFill>
        </p:spPr>
        <p:txBody>
          <a:bodyPr anchor="ctr" anchorCtr="0"/>
          <a:lstStyle>
            <a:lvl1pPr marL="0" indent="0" algn="ctr">
              <a:buNone/>
              <a:defRPr/>
            </a:lvl1pPr>
          </a:lstStyle>
          <a:p>
            <a:r>
              <a:rPr lang="en-GB" dirty="0"/>
              <a:t>Paste image here</a:t>
            </a:r>
            <a:endParaRPr lang="en-US" dirty="0"/>
          </a:p>
        </p:txBody>
      </p:sp>
      <p:sp>
        <p:nvSpPr>
          <p:cNvPr id="13" name="Text Placeholder 3"/>
          <p:cNvSpPr>
            <a:spLocks noGrp="1"/>
          </p:cNvSpPr>
          <p:nvPr>
            <p:ph type="body" sz="quarter" idx="17" hasCustomPrompt="1"/>
          </p:nvPr>
        </p:nvSpPr>
        <p:spPr>
          <a:xfrm>
            <a:off x="486000" y="1237225"/>
            <a:ext cx="4842000" cy="3056193"/>
          </a:xfrm>
          <a:prstGeom prst="rect">
            <a:avLst/>
          </a:prstGeom>
        </p:spPr>
        <p:txBody>
          <a:bodyPr/>
          <a:lstStyle>
            <a:lvl1pPr>
              <a:buClr>
                <a:srgbClr val="14559D"/>
              </a:buClr>
              <a:defRPr>
                <a:solidFill>
                  <a:srgbClr val="404040"/>
                </a:solidFill>
              </a:defRPr>
            </a:lvl1pPr>
            <a:lvl2pPr>
              <a:buClr>
                <a:srgbClr val="14559D"/>
              </a:buClr>
              <a:defRPr>
                <a:solidFill>
                  <a:srgbClr val="404040"/>
                </a:solidFill>
              </a:defRPr>
            </a:lvl2pPr>
            <a:lvl3pPr>
              <a:buClr>
                <a:srgbClr val="14559D"/>
              </a:buClr>
              <a:defRPr>
                <a:solidFill>
                  <a:srgbClr val="404040"/>
                </a:solidFill>
              </a:defRPr>
            </a:lvl3pPr>
          </a:lstStyle>
          <a:p>
            <a:r>
              <a:rPr lang="en-US" dirty="0"/>
              <a:t>Type text here</a:t>
            </a:r>
          </a:p>
          <a:p>
            <a:pPr lvl="1"/>
            <a:endParaRPr lang="en-US" dirty="0"/>
          </a:p>
          <a:p>
            <a:pPr lvl="2"/>
            <a:endParaRPr lang="en-US" dirty="0"/>
          </a:p>
        </p:txBody>
      </p:sp>
      <p:sp>
        <p:nvSpPr>
          <p:cNvPr id="7" name="Title 1"/>
          <p:cNvSpPr>
            <a:spLocks noGrp="1"/>
          </p:cNvSpPr>
          <p:nvPr>
            <p:ph type="title" hasCustomPrompt="1"/>
          </p:nvPr>
        </p:nvSpPr>
        <p:spPr>
          <a:xfrm>
            <a:off x="487050" y="235246"/>
            <a:ext cx="8168000" cy="442700"/>
          </a:xfrm>
          <a:prstGeom prst="rect">
            <a:avLst/>
          </a:prstGeom>
        </p:spPr>
        <p:txBody>
          <a:bodyPr/>
          <a:lstStyle>
            <a:lvl1pPr>
              <a:defRPr sz="2500" baseline="0">
                <a:solidFill>
                  <a:srgbClr val="14559D"/>
                </a:solidFill>
              </a:defRPr>
            </a:lvl1pPr>
          </a:lstStyle>
          <a:p>
            <a:r>
              <a:rPr lang="en-US" dirty="0"/>
              <a:t>Title goes here, 1 column</a:t>
            </a:r>
          </a:p>
        </p:txBody>
      </p:sp>
      <p:sp>
        <p:nvSpPr>
          <p:cNvPr id="8" name="Text Placeholder 3"/>
          <p:cNvSpPr>
            <a:spLocks noGrp="1"/>
          </p:cNvSpPr>
          <p:nvPr>
            <p:ph type="body" sz="quarter" idx="16" hasCustomPrompt="1"/>
          </p:nvPr>
        </p:nvSpPr>
        <p:spPr>
          <a:xfrm>
            <a:off x="487050" y="599697"/>
            <a:ext cx="8168000" cy="432690"/>
          </a:xfrm>
          <a:prstGeom prst="rect">
            <a:avLst/>
          </a:prstGeom>
        </p:spPr>
        <p:txBody>
          <a:bodyPr/>
          <a:lstStyle>
            <a:lvl1pPr marL="0" indent="0">
              <a:buNone/>
              <a:defRPr sz="1800" baseline="0">
                <a:solidFill>
                  <a:schemeClr val="tx1">
                    <a:lumMod val="75000"/>
                    <a:lumOff val="25000"/>
                  </a:schemeClr>
                </a:solidFill>
                <a:latin typeface="+mj-lt"/>
              </a:defRPr>
            </a:lvl1pPr>
          </a:lstStyle>
          <a:p>
            <a:pPr lvl="0"/>
            <a:r>
              <a:rPr lang="en-US" dirty="0" err="1"/>
              <a:t>Subheader</a:t>
            </a:r>
            <a:r>
              <a:rPr lang="en-US" dirty="0"/>
              <a:t> goes here</a:t>
            </a:r>
          </a:p>
        </p:txBody>
      </p:sp>
      <p:cxnSp>
        <p:nvCxnSpPr>
          <p:cNvPr id="9" name="Straight Connector 8"/>
          <p:cNvCxnSpPr/>
          <p:nvPr userDrawn="1"/>
        </p:nvCxnSpPr>
        <p:spPr>
          <a:xfrm>
            <a:off x="475226" y="1089738"/>
            <a:ext cx="81771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5520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ey 1 column small image">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5877" cy="5143498"/>
          </a:xfrm>
          <a:prstGeom prst="rect">
            <a:avLst/>
          </a:prstGeom>
        </p:spPr>
      </p:pic>
      <p:sp>
        <p:nvSpPr>
          <p:cNvPr id="20" name="Title 1"/>
          <p:cNvSpPr>
            <a:spLocks noGrp="1"/>
          </p:cNvSpPr>
          <p:nvPr>
            <p:ph type="title" hasCustomPrompt="1"/>
          </p:nvPr>
        </p:nvSpPr>
        <p:spPr>
          <a:xfrm>
            <a:off x="487050" y="235246"/>
            <a:ext cx="8168000" cy="442700"/>
          </a:xfrm>
          <a:prstGeom prst="rect">
            <a:avLst/>
          </a:prstGeom>
        </p:spPr>
        <p:txBody>
          <a:bodyPr/>
          <a:lstStyle>
            <a:lvl1pPr>
              <a:defRPr sz="2500" baseline="0">
                <a:solidFill>
                  <a:srgbClr val="14559D"/>
                </a:solidFill>
              </a:defRPr>
            </a:lvl1pPr>
          </a:lstStyle>
          <a:p>
            <a:r>
              <a:rPr lang="en-US" dirty="0"/>
              <a:t>Title goes here, 1 column</a:t>
            </a:r>
          </a:p>
        </p:txBody>
      </p:sp>
      <p:sp>
        <p:nvSpPr>
          <p:cNvPr id="21" name="Text Placeholder 3"/>
          <p:cNvSpPr>
            <a:spLocks noGrp="1"/>
          </p:cNvSpPr>
          <p:nvPr>
            <p:ph type="body" sz="quarter" idx="16" hasCustomPrompt="1"/>
          </p:nvPr>
        </p:nvSpPr>
        <p:spPr>
          <a:xfrm>
            <a:off x="487050" y="599697"/>
            <a:ext cx="8168000" cy="432690"/>
          </a:xfrm>
          <a:prstGeom prst="rect">
            <a:avLst/>
          </a:prstGeom>
        </p:spPr>
        <p:txBody>
          <a:bodyPr/>
          <a:lstStyle>
            <a:lvl1pPr marL="0" indent="0">
              <a:buNone/>
              <a:defRPr sz="1800" baseline="0">
                <a:solidFill>
                  <a:schemeClr val="tx1">
                    <a:lumMod val="75000"/>
                    <a:lumOff val="25000"/>
                  </a:schemeClr>
                </a:solidFill>
                <a:latin typeface="+mj-lt"/>
              </a:defRPr>
            </a:lvl1pPr>
          </a:lstStyle>
          <a:p>
            <a:pPr lvl="0"/>
            <a:r>
              <a:rPr lang="en-US" dirty="0" err="1"/>
              <a:t>Subheader</a:t>
            </a:r>
            <a:r>
              <a:rPr lang="en-US" dirty="0"/>
              <a:t> goes here</a:t>
            </a:r>
          </a:p>
        </p:txBody>
      </p:sp>
      <p:cxnSp>
        <p:nvCxnSpPr>
          <p:cNvPr id="22" name="Straight Connector 21"/>
          <p:cNvCxnSpPr/>
          <p:nvPr userDrawn="1"/>
        </p:nvCxnSpPr>
        <p:spPr>
          <a:xfrm>
            <a:off x="475226" y="1089738"/>
            <a:ext cx="81771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3" hasCustomPrompt="1"/>
          </p:nvPr>
        </p:nvSpPr>
        <p:spPr>
          <a:xfrm>
            <a:off x="5201592" y="1230451"/>
            <a:ext cx="3452796" cy="3112130"/>
          </a:xfrm>
          <a:prstGeom prst="rect">
            <a:avLst/>
          </a:prstGeom>
          <a:solidFill>
            <a:srgbClr val="D2D3D3"/>
          </a:solidFill>
        </p:spPr>
        <p:txBody>
          <a:bodyPr anchor="ctr" anchorCtr="0"/>
          <a:lstStyle>
            <a:lvl1pPr marL="0" indent="0" algn="ctr">
              <a:buNone/>
              <a:defRPr/>
            </a:lvl1pPr>
          </a:lstStyle>
          <a:p>
            <a:r>
              <a:rPr lang="en-GB" dirty="0"/>
              <a:t>Paste image here</a:t>
            </a:r>
            <a:endParaRPr lang="en-US" dirty="0"/>
          </a:p>
        </p:txBody>
      </p:sp>
      <p:sp>
        <p:nvSpPr>
          <p:cNvPr id="23" name="Text Placeholder 4"/>
          <p:cNvSpPr>
            <a:spLocks noGrp="1"/>
          </p:cNvSpPr>
          <p:nvPr>
            <p:ph type="body" sz="quarter" idx="18" hasCustomPrompt="1"/>
          </p:nvPr>
        </p:nvSpPr>
        <p:spPr>
          <a:xfrm>
            <a:off x="485999" y="1229033"/>
            <a:ext cx="4643161" cy="3113548"/>
          </a:xfrm>
          <a:prstGeom prst="rect">
            <a:avLst/>
          </a:prstGeom>
        </p:spPr>
        <p:txBody>
          <a:bodyPr/>
          <a:lstStyle>
            <a:lvl1pPr>
              <a:spcBef>
                <a:spcPts val="400"/>
              </a:spcBef>
              <a:spcAft>
                <a:spcPts val="200"/>
              </a:spcAft>
              <a:buClr>
                <a:srgbClr val="14559D"/>
              </a:buClr>
              <a:defRPr>
                <a:solidFill>
                  <a:schemeClr val="tx1">
                    <a:lumMod val="75000"/>
                    <a:lumOff val="25000"/>
                  </a:schemeClr>
                </a:solidFill>
              </a:defRPr>
            </a:lvl1pPr>
            <a:lvl2pPr marL="349250" indent="-171450">
              <a:spcAft>
                <a:spcPts val="200"/>
              </a:spcAft>
              <a:buClr>
                <a:srgbClr val="14559D"/>
              </a:buClr>
              <a:buFont typeface="Arial" panose="020B0604020202020204" pitchFamily="34" charset="0"/>
              <a:buChar char="•"/>
              <a:defRPr/>
            </a:lvl2pPr>
            <a:lvl3pPr marL="533400" indent="-171450">
              <a:spcBef>
                <a:spcPts val="0"/>
              </a:spcBef>
              <a:spcAft>
                <a:spcPts val="200"/>
              </a:spcAft>
              <a:buClr>
                <a:srgbClr val="14559D"/>
              </a:buClr>
              <a:buFont typeface="Calibri" panose="020F0502020204030204" pitchFamily="34" charset="0"/>
              <a:buChar char="-"/>
              <a:defRPr/>
            </a:lvl3pPr>
          </a:lstStyle>
          <a:p>
            <a:r>
              <a:rPr lang="en-US" dirty="0"/>
              <a:t>Type text here</a:t>
            </a:r>
          </a:p>
          <a:p>
            <a:pPr lvl="1"/>
            <a:endParaRPr lang="en-US" dirty="0"/>
          </a:p>
          <a:p>
            <a:pPr lvl="2"/>
            <a:endParaRPr lang="en-US" dirty="0"/>
          </a:p>
        </p:txBody>
      </p:sp>
    </p:spTree>
    <p:extLst>
      <p:ext uri="{BB962C8B-B14F-4D97-AF65-F5344CB8AC3E}">
        <p14:creationId xmlns:p14="http://schemas.microsoft.com/office/powerpoint/2010/main" val="1116207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y 1 column medium im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5877" cy="5143498"/>
          </a:xfrm>
          <a:prstGeom prst="rect">
            <a:avLst/>
          </a:prstGeom>
        </p:spPr>
      </p:pic>
      <p:sp>
        <p:nvSpPr>
          <p:cNvPr id="10" name="Title 1"/>
          <p:cNvSpPr>
            <a:spLocks noGrp="1"/>
          </p:cNvSpPr>
          <p:nvPr>
            <p:ph type="title" hasCustomPrompt="1"/>
          </p:nvPr>
        </p:nvSpPr>
        <p:spPr>
          <a:xfrm>
            <a:off x="487050" y="235246"/>
            <a:ext cx="8168000" cy="442700"/>
          </a:xfrm>
          <a:prstGeom prst="rect">
            <a:avLst/>
          </a:prstGeom>
        </p:spPr>
        <p:txBody>
          <a:bodyPr/>
          <a:lstStyle>
            <a:lvl1pPr>
              <a:defRPr sz="2500" baseline="0">
                <a:solidFill>
                  <a:srgbClr val="14559D"/>
                </a:solidFill>
              </a:defRPr>
            </a:lvl1pPr>
          </a:lstStyle>
          <a:p>
            <a:r>
              <a:rPr lang="en-US" dirty="0"/>
              <a:t>Title goes here, 1 column</a:t>
            </a:r>
          </a:p>
        </p:txBody>
      </p:sp>
      <p:sp>
        <p:nvSpPr>
          <p:cNvPr id="11" name="Text Placeholder 3"/>
          <p:cNvSpPr>
            <a:spLocks noGrp="1"/>
          </p:cNvSpPr>
          <p:nvPr>
            <p:ph type="body" sz="quarter" idx="16" hasCustomPrompt="1"/>
          </p:nvPr>
        </p:nvSpPr>
        <p:spPr>
          <a:xfrm>
            <a:off x="487050" y="599697"/>
            <a:ext cx="8168000" cy="432690"/>
          </a:xfrm>
          <a:prstGeom prst="rect">
            <a:avLst/>
          </a:prstGeom>
        </p:spPr>
        <p:txBody>
          <a:bodyPr/>
          <a:lstStyle>
            <a:lvl1pPr marL="0" indent="0">
              <a:buNone/>
              <a:defRPr sz="1800" baseline="0">
                <a:solidFill>
                  <a:schemeClr val="tx1">
                    <a:lumMod val="75000"/>
                    <a:lumOff val="25000"/>
                  </a:schemeClr>
                </a:solidFill>
                <a:latin typeface="+mj-lt"/>
              </a:defRPr>
            </a:lvl1pPr>
          </a:lstStyle>
          <a:p>
            <a:pPr lvl="0"/>
            <a:r>
              <a:rPr lang="en-US" dirty="0" err="1"/>
              <a:t>Subheader</a:t>
            </a:r>
            <a:r>
              <a:rPr lang="en-US" dirty="0"/>
              <a:t> goes here</a:t>
            </a:r>
          </a:p>
        </p:txBody>
      </p:sp>
      <p:cxnSp>
        <p:nvCxnSpPr>
          <p:cNvPr id="15" name="Straight Connector 14"/>
          <p:cNvCxnSpPr/>
          <p:nvPr userDrawn="1"/>
        </p:nvCxnSpPr>
        <p:spPr>
          <a:xfrm>
            <a:off x="475226" y="1089738"/>
            <a:ext cx="81771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Picture Placeholder 13"/>
          <p:cNvSpPr>
            <a:spLocks noGrp="1"/>
          </p:cNvSpPr>
          <p:nvPr>
            <p:ph type="pic" sz="quarter" idx="13" hasCustomPrompt="1"/>
          </p:nvPr>
        </p:nvSpPr>
        <p:spPr>
          <a:xfrm>
            <a:off x="3014570" y="1222258"/>
            <a:ext cx="5877431" cy="3128516"/>
          </a:xfrm>
          <a:prstGeom prst="rect">
            <a:avLst/>
          </a:prstGeom>
          <a:solidFill>
            <a:srgbClr val="D2D3D3"/>
          </a:solidFill>
        </p:spPr>
        <p:txBody>
          <a:bodyPr anchor="ctr" anchorCtr="0"/>
          <a:lstStyle>
            <a:lvl1pPr marL="0" indent="0" algn="ctr">
              <a:buNone/>
              <a:defRPr/>
            </a:lvl1pPr>
          </a:lstStyle>
          <a:p>
            <a:r>
              <a:rPr lang="en-GB" dirty="0"/>
              <a:t>Paste image here</a:t>
            </a:r>
            <a:endParaRPr lang="en-US" dirty="0"/>
          </a:p>
        </p:txBody>
      </p:sp>
      <p:sp>
        <p:nvSpPr>
          <p:cNvPr id="17" name="Text Placeholder 4"/>
          <p:cNvSpPr>
            <a:spLocks noGrp="1"/>
          </p:cNvSpPr>
          <p:nvPr>
            <p:ph type="body" sz="quarter" idx="18" hasCustomPrompt="1"/>
          </p:nvPr>
        </p:nvSpPr>
        <p:spPr>
          <a:xfrm>
            <a:off x="486000" y="1229033"/>
            <a:ext cx="2512840" cy="3113548"/>
          </a:xfrm>
          <a:prstGeom prst="rect">
            <a:avLst/>
          </a:prstGeom>
        </p:spPr>
        <p:txBody>
          <a:bodyPr/>
          <a:lstStyle>
            <a:lvl1pPr>
              <a:spcBef>
                <a:spcPts val="400"/>
              </a:spcBef>
              <a:spcAft>
                <a:spcPts val="200"/>
              </a:spcAft>
              <a:buClr>
                <a:srgbClr val="14559D"/>
              </a:buClr>
              <a:defRPr>
                <a:solidFill>
                  <a:schemeClr val="tx1">
                    <a:lumMod val="75000"/>
                    <a:lumOff val="25000"/>
                  </a:schemeClr>
                </a:solidFill>
              </a:defRPr>
            </a:lvl1pPr>
            <a:lvl2pPr marL="349250" indent="-171450">
              <a:spcAft>
                <a:spcPts val="200"/>
              </a:spcAft>
              <a:buClr>
                <a:srgbClr val="14559D"/>
              </a:buClr>
              <a:buFont typeface="Arial" panose="020B0604020202020204" pitchFamily="34" charset="0"/>
              <a:buChar char="•"/>
              <a:defRPr/>
            </a:lvl2pPr>
            <a:lvl3pPr marL="533400" indent="-171450">
              <a:spcBef>
                <a:spcPts val="0"/>
              </a:spcBef>
              <a:spcAft>
                <a:spcPts val="200"/>
              </a:spcAft>
              <a:buClr>
                <a:srgbClr val="14559D"/>
              </a:buClr>
              <a:buFont typeface="Calibri" panose="020F0502020204030204" pitchFamily="34" charset="0"/>
              <a:buChar char="-"/>
              <a:defRPr/>
            </a:lvl3pPr>
          </a:lstStyle>
          <a:p>
            <a:r>
              <a:rPr lang="en-US" dirty="0"/>
              <a:t>Type text here</a:t>
            </a:r>
          </a:p>
          <a:p>
            <a:pPr lvl="1"/>
            <a:endParaRPr lang="en-US" dirty="0"/>
          </a:p>
          <a:p>
            <a:pPr lvl="2"/>
            <a:endParaRPr lang="en-US" dirty="0"/>
          </a:p>
        </p:txBody>
      </p:sp>
    </p:spTree>
    <p:extLst>
      <p:ext uri="{BB962C8B-B14F-4D97-AF65-F5344CB8AC3E}">
        <p14:creationId xmlns:p14="http://schemas.microsoft.com/office/powerpoint/2010/main" val="3211070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 Green">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64361" y="554120"/>
            <a:ext cx="7349318" cy="1790700"/>
          </a:xfrm>
          <a:prstGeom prst="rect">
            <a:avLst/>
          </a:prstGeom>
        </p:spPr>
        <p:txBody>
          <a:bodyPr anchor="ctr" anchorCtr="0"/>
          <a:lstStyle>
            <a:lvl1pPr algn="l">
              <a:defRPr sz="4000" baseline="0">
                <a:solidFill>
                  <a:schemeClr val="bg1"/>
                </a:solidFill>
              </a:defRPr>
            </a:lvl1pPr>
          </a:lstStyle>
          <a:p>
            <a:r>
              <a:rPr lang="en-US" dirty="0"/>
              <a:t>Concluding </a:t>
            </a:r>
            <a:br>
              <a:rPr lang="en-US" dirty="0"/>
            </a:br>
            <a:r>
              <a:rPr lang="en-US" dirty="0"/>
              <a:t>message here</a:t>
            </a:r>
          </a:p>
        </p:txBody>
      </p:sp>
      <p:sp>
        <p:nvSpPr>
          <p:cNvPr id="5" name="Text Placeholder 9"/>
          <p:cNvSpPr>
            <a:spLocks noGrp="1"/>
          </p:cNvSpPr>
          <p:nvPr>
            <p:ph type="body" sz="quarter" idx="14" hasCustomPrompt="1"/>
          </p:nvPr>
        </p:nvSpPr>
        <p:spPr>
          <a:xfrm>
            <a:off x="273432" y="2452790"/>
            <a:ext cx="3570287" cy="372035"/>
          </a:xfrm>
          <a:prstGeom prst="rect">
            <a:avLst/>
          </a:prstGeom>
        </p:spPr>
        <p:txBody>
          <a:bodyPr anchor="b" anchorCtr="0"/>
          <a:lstStyle>
            <a:lvl1pPr marL="0" indent="0">
              <a:buFontTx/>
              <a:buNone/>
              <a:defRPr sz="1600">
                <a:solidFill>
                  <a:schemeClr val="bg1"/>
                </a:solidFill>
                <a:latin typeface="+mj-lt"/>
              </a:defRPr>
            </a:lvl1pPr>
            <a:lvl2pPr>
              <a:buFontTx/>
              <a:buNone/>
              <a:defRPr/>
            </a:lvl2pPr>
            <a:lvl3pPr>
              <a:buFontTx/>
              <a:buNone/>
              <a:defRPr/>
            </a:lvl3pPr>
            <a:lvl4pPr>
              <a:buFontTx/>
              <a:buNone/>
              <a:defRPr/>
            </a:lvl4pPr>
            <a:lvl5pPr>
              <a:buFontTx/>
              <a:buNone/>
              <a:defRPr/>
            </a:lvl5pPr>
          </a:lstStyle>
          <a:p>
            <a:pPr lvl="0"/>
            <a:r>
              <a:rPr lang="en-US" dirty="0"/>
              <a:t>Address </a:t>
            </a:r>
          </a:p>
        </p:txBody>
      </p:sp>
      <p:sp>
        <p:nvSpPr>
          <p:cNvPr id="6" name="Text Placeholder 3"/>
          <p:cNvSpPr>
            <a:spLocks noGrp="1"/>
          </p:cNvSpPr>
          <p:nvPr>
            <p:ph type="body" sz="quarter" idx="16" hasCustomPrompt="1"/>
          </p:nvPr>
        </p:nvSpPr>
        <p:spPr>
          <a:xfrm>
            <a:off x="274178" y="2871426"/>
            <a:ext cx="3570288" cy="339856"/>
          </a:xfrm>
          <a:prstGeom prst="rect">
            <a:avLst/>
          </a:prstGeom>
        </p:spPr>
        <p:txBody>
          <a:bodyPr/>
          <a:lstStyle>
            <a:lvl1pPr marL="0" indent="0">
              <a:buNone/>
              <a:defRPr baseline="0">
                <a:solidFill>
                  <a:schemeClr val="bg1"/>
                </a:solidFill>
                <a:latin typeface="+mj-lt"/>
              </a:defRPr>
            </a:lvl1pPr>
            <a:lvl2pPr marL="177800" indent="0">
              <a:buFont typeface="Arial" panose="020B0604020202020204" pitchFamily="34" charset="0"/>
              <a:buNone/>
              <a:defRPr>
                <a:solidFill>
                  <a:schemeClr val="bg1"/>
                </a:solidFill>
              </a:defRPr>
            </a:lvl2pPr>
            <a:lvl3pPr marL="361950" indent="0">
              <a:buFont typeface="Arial" panose="020B0604020202020204" pitchFamily="34" charset="0"/>
              <a:buNone/>
              <a:defRPr>
                <a:solidFill>
                  <a:schemeClr val="bg1"/>
                </a:solidFill>
              </a:defRPr>
            </a:lvl3pPr>
            <a:lvl4pPr marL="539750" indent="0">
              <a:buFont typeface="Arial" panose="020B0604020202020204" pitchFamily="34" charset="0"/>
              <a:buNone/>
              <a:defRPr>
                <a:solidFill>
                  <a:schemeClr val="bg1"/>
                </a:solidFill>
              </a:defRPr>
            </a:lvl4pPr>
            <a:lvl5pPr marL="717550" indent="0">
              <a:buFont typeface="Arial" panose="020B0604020202020204" pitchFamily="34" charset="0"/>
              <a:buNone/>
              <a:defRPr>
                <a:solidFill>
                  <a:schemeClr val="bg1"/>
                </a:solidFill>
              </a:defRPr>
            </a:lvl5pPr>
          </a:lstStyle>
          <a:p>
            <a:pPr lvl="0"/>
            <a:r>
              <a:rPr lang="en-US" dirty="0"/>
              <a:t>Contact number</a:t>
            </a:r>
            <a:endParaRPr lang="en-GB" dirty="0"/>
          </a:p>
        </p:txBody>
      </p:sp>
      <p:sp>
        <p:nvSpPr>
          <p:cNvPr id="7" name="Text Placeholder 3"/>
          <p:cNvSpPr>
            <a:spLocks noGrp="1"/>
          </p:cNvSpPr>
          <p:nvPr>
            <p:ph type="body" sz="quarter" idx="17" hasCustomPrompt="1"/>
          </p:nvPr>
        </p:nvSpPr>
        <p:spPr>
          <a:xfrm>
            <a:off x="274178" y="3215554"/>
            <a:ext cx="3570288" cy="367655"/>
          </a:xfrm>
          <a:prstGeom prst="rect">
            <a:avLst/>
          </a:prstGeom>
        </p:spPr>
        <p:txBody>
          <a:bodyPr/>
          <a:lstStyle>
            <a:lvl1pPr marL="0" indent="0">
              <a:buNone/>
              <a:defRPr>
                <a:solidFill>
                  <a:schemeClr val="bg1"/>
                </a:solidFill>
                <a:latin typeface="+mj-lt"/>
              </a:defRPr>
            </a:lvl1pPr>
            <a:lvl2pPr marL="177800" indent="0">
              <a:buFont typeface="Arial" panose="020B0604020202020204" pitchFamily="34" charset="0"/>
              <a:buNone/>
              <a:defRPr>
                <a:solidFill>
                  <a:schemeClr val="bg1"/>
                </a:solidFill>
              </a:defRPr>
            </a:lvl2pPr>
            <a:lvl3pPr marL="361950" indent="0">
              <a:buFont typeface="Arial" panose="020B0604020202020204" pitchFamily="34" charset="0"/>
              <a:buNone/>
              <a:defRPr>
                <a:solidFill>
                  <a:schemeClr val="bg1"/>
                </a:solidFill>
              </a:defRPr>
            </a:lvl3pPr>
            <a:lvl4pPr marL="539750" indent="0">
              <a:buFont typeface="Arial" panose="020B0604020202020204" pitchFamily="34" charset="0"/>
              <a:buNone/>
              <a:defRPr>
                <a:solidFill>
                  <a:schemeClr val="bg1"/>
                </a:solidFill>
              </a:defRPr>
            </a:lvl4pPr>
            <a:lvl5pPr marL="717550" indent="0">
              <a:buFont typeface="Arial" panose="020B0604020202020204" pitchFamily="34" charset="0"/>
              <a:buNone/>
              <a:defRPr>
                <a:solidFill>
                  <a:schemeClr val="bg1"/>
                </a:solidFill>
              </a:defRPr>
            </a:lvl5pPr>
          </a:lstStyle>
          <a:p>
            <a:pPr lvl="0"/>
            <a:r>
              <a:rPr lang="en-US" dirty="0"/>
              <a:t>Email</a:t>
            </a:r>
            <a:endParaRPr lang="en-GB"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830540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BDC541B3-3775-4EBE-9E25-EC162A28BE0E}" type="datetimeFigureOut">
              <a:rPr lang="en-IE" smtClean="0"/>
              <a:t>24/09/2025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0068579-C3CC-4467-B4A8-A5F627F65BCA}" type="slidenum">
              <a:rPr lang="en-IE" smtClean="0"/>
              <a:t>‹#›</a:t>
            </a:fld>
            <a:endParaRPr lang="en-IE"/>
          </a:p>
        </p:txBody>
      </p:sp>
    </p:spTree>
    <p:extLst>
      <p:ext uri="{BB962C8B-B14F-4D97-AF65-F5344CB8AC3E}">
        <p14:creationId xmlns:p14="http://schemas.microsoft.com/office/powerpoint/2010/main" val="3516032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C541B3-3775-4EBE-9E25-EC162A28BE0E}" type="datetimeFigureOut">
              <a:rPr lang="en-IE" smtClean="0"/>
              <a:t>24/09/2025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00068579-C3CC-4467-B4A8-A5F627F65BCA}" type="slidenum">
              <a:rPr lang="en-IE" smtClean="0"/>
              <a:t>‹#›</a:t>
            </a:fld>
            <a:endParaRPr lang="en-IE"/>
          </a:p>
        </p:txBody>
      </p:sp>
    </p:spTree>
    <p:extLst>
      <p:ext uri="{BB962C8B-B14F-4D97-AF65-F5344CB8AC3E}">
        <p14:creationId xmlns:p14="http://schemas.microsoft.com/office/powerpoint/2010/main" val="1690093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BDC541B3-3775-4EBE-9E25-EC162A28BE0E}" type="datetimeFigureOut">
              <a:rPr lang="en-IE" smtClean="0"/>
              <a:t>24/09/2025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0068579-C3CC-4467-B4A8-A5F627F65BCA}" type="slidenum">
              <a:rPr lang="en-IE" smtClean="0"/>
              <a:t>‹#›</a:t>
            </a:fld>
            <a:endParaRPr lang="en-IE"/>
          </a:p>
        </p:txBody>
      </p:sp>
    </p:spTree>
    <p:extLst>
      <p:ext uri="{BB962C8B-B14F-4D97-AF65-F5344CB8AC3E}">
        <p14:creationId xmlns:p14="http://schemas.microsoft.com/office/powerpoint/2010/main" val="279545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0839088"/>
      </p:ext>
    </p:extLst>
  </p:cSld>
  <p:clrMap bg1="lt1" tx1="dk1" bg2="lt2" tx2="dk2" accent1="accent1" accent2="accent2" accent3="accent3" accent4="accent4" accent5="accent5" accent6="accent6" hlink="hlink" folHlink="folHlink"/>
  <p:sldLayoutIdLst>
    <p:sldLayoutId id="2147483738" r:id="rId1"/>
    <p:sldLayoutId id="2147483734" r:id="rId2"/>
    <p:sldLayoutId id="2147483732" r:id="rId3"/>
    <p:sldLayoutId id="2147483662" r:id="rId4"/>
    <p:sldLayoutId id="2147483708" r:id="rId5"/>
    <p:sldLayoutId id="2147483719" r:id="rId6"/>
    <p:sldLayoutId id="2147483687" r:id="rId7"/>
    <p:sldLayoutId id="2147483702" r:id="rId8"/>
    <p:sldLayoutId id="2147483703" r:id="rId9"/>
    <p:sldLayoutId id="2147483739" r:id="rId10"/>
    <p:sldLayoutId id="2147483740" r:id="rId11"/>
    <p:sldLayoutId id="2147483741" r:id="rId12"/>
    <p:sldLayoutId id="2147483742" r:id="rId13"/>
  </p:sldLayoutIdLst>
  <p:hf hdr="0" ftr="0" dt="0"/>
  <p:txStyles>
    <p:titleStyle>
      <a:lvl1pPr algn="l" defTabSz="6858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100000"/>
        </a:lnSpc>
        <a:spcBef>
          <a:spcPts val="0"/>
        </a:spcBef>
        <a:spcAft>
          <a:spcPts val="400"/>
        </a:spcAft>
        <a:buClr>
          <a:srgbClr val="01A1DD"/>
        </a:buClr>
        <a:buSzPct val="80000"/>
        <a:buFont typeface="Wingdings 3" panose="05040102010807070707" pitchFamily="18" charset="2"/>
        <a:buChar char="}"/>
        <a:defRPr sz="1600" kern="1200">
          <a:solidFill>
            <a:schemeClr val="tx1"/>
          </a:solidFill>
          <a:latin typeface="+mn-lt"/>
          <a:ea typeface="+mn-ea"/>
          <a:cs typeface="+mn-cs"/>
        </a:defRPr>
      </a:lvl1pPr>
      <a:lvl2pPr marL="177800" indent="0" algn="l" defTabSz="685800" rtl="0" eaLnBrk="1" latinLnBrk="0" hangingPunct="1">
        <a:lnSpc>
          <a:spcPct val="100000"/>
        </a:lnSpc>
        <a:spcBef>
          <a:spcPts val="0"/>
        </a:spcBef>
        <a:spcAft>
          <a:spcPts val="400"/>
        </a:spcAft>
        <a:buClr>
          <a:srgbClr val="01A1DD"/>
        </a:buClr>
        <a:buFontTx/>
        <a:buNone/>
        <a:defRPr sz="1200" kern="1200">
          <a:solidFill>
            <a:schemeClr val="tx1"/>
          </a:solidFill>
          <a:latin typeface="+mn-lt"/>
          <a:ea typeface="+mn-ea"/>
          <a:cs typeface="+mn-cs"/>
        </a:defRPr>
      </a:lvl2pPr>
      <a:lvl3pPr marL="361950" indent="0" algn="l" defTabSz="685800" rtl="0" eaLnBrk="1" latinLnBrk="0" hangingPunct="1">
        <a:lnSpc>
          <a:spcPct val="100000"/>
        </a:lnSpc>
        <a:spcBef>
          <a:spcPts val="0"/>
        </a:spcBef>
        <a:spcAft>
          <a:spcPts val="400"/>
        </a:spcAft>
        <a:buClr>
          <a:srgbClr val="01A1DD"/>
        </a:buClr>
        <a:buSzPct val="120000"/>
        <a:buFontTx/>
        <a:buNone/>
        <a:defRPr sz="1200" kern="1200">
          <a:solidFill>
            <a:schemeClr val="tx1"/>
          </a:solidFill>
          <a:latin typeface="+mn-lt"/>
          <a:ea typeface="+mn-ea"/>
          <a:cs typeface="+mn-cs"/>
        </a:defRPr>
      </a:lvl3pPr>
      <a:lvl4pPr marL="539750" indent="0" algn="l" defTabSz="685800" rtl="0" eaLnBrk="1" latinLnBrk="0" hangingPunct="1">
        <a:lnSpc>
          <a:spcPct val="100000"/>
        </a:lnSpc>
        <a:spcBef>
          <a:spcPts val="0"/>
        </a:spcBef>
        <a:spcAft>
          <a:spcPts val="400"/>
        </a:spcAft>
        <a:buFontTx/>
        <a:buNone/>
        <a:defRPr sz="1200" kern="1200">
          <a:solidFill>
            <a:schemeClr val="tx1"/>
          </a:solidFill>
          <a:latin typeface="+mn-lt"/>
          <a:ea typeface="+mn-ea"/>
          <a:cs typeface="+mn-cs"/>
        </a:defRPr>
      </a:lvl4pPr>
      <a:lvl5pPr marL="717550" indent="0" algn="l" defTabSz="685800" rtl="0" eaLnBrk="1" latinLnBrk="0" hangingPunct="1">
        <a:lnSpc>
          <a:spcPct val="100000"/>
        </a:lnSpc>
        <a:spcBef>
          <a:spcPts val="0"/>
        </a:spcBef>
        <a:spcAft>
          <a:spcPts val="400"/>
        </a:spcAft>
        <a:buFontTx/>
        <a:buNone/>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46.jpeg"/><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53.png"/><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55.jpeg"/></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jpe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61.jpeg"/><Relationship Id="rId10" Type="http://schemas.openxmlformats.org/officeDocument/2006/relationships/image" Target="../media/image66.jpeg"/><Relationship Id="rId4" Type="http://schemas.openxmlformats.org/officeDocument/2006/relationships/image" Target="../media/image60.png"/><Relationship Id="rId9" Type="http://schemas.openxmlformats.org/officeDocument/2006/relationships/image" Target="../media/image65.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69.png"/><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image" Target="../media/image71.jpeg"/></Relationships>
</file>

<file path=ppt/slides/_rels/slide52.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3.png"/><Relationship Id="rId7"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75.jpeg"/><Relationship Id="rId5" Type="http://schemas.openxmlformats.org/officeDocument/2006/relationships/image" Target="../media/image74.jpeg"/><Relationship Id="rId10" Type="http://schemas.openxmlformats.org/officeDocument/2006/relationships/image" Target="../media/image78.png"/><Relationship Id="rId4" Type="http://schemas.openxmlformats.org/officeDocument/2006/relationships/image" Target="../media/image69.png"/><Relationship Id="rId9" Type="http://schemas.openxmlformats.org/officeDocument/2006/relationships/image" Target="../media/image77.jpeg"/></Relationships>
</file>

<file path=ppt/slides/_rels/slide5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237895" y="2029692"/>
            <a:ext cx="5497888" cy="918400"/>
          </a:xfrm>
        </p:spPr>
        <p:txBody>
          <a:bodyPr/>
          <a:lstStyle/>
          <a:p>
            <a:r>
              <a:rPr lang="en-US" dirty="0">
                <a:latin typeface="+mn-lt"/>
              </a:rPr>
              <a:t>Avril Rushton  (SLT)</a:t>
            </a:r>
          </a:p>
          <a:p>
            <a:r>
              <a:rPr lang="en-US" dirty="0">
                <a:latin typeface="+mn-lt"/>
              </a:rPr>
              <a:t>Dr Anna Delahunt (PhD RD)</a:t>
            </a:r>
          </a:p>
        </p:txBody>
      </p:sp>
      <p:sp>
        <p:nvSpPr>
          <p:cNvPr id="7" name="Text Placeholder 6"/>
          <p:cNvSpPr>
            <a:spLocks noGrp="1"/>
          </p:cNvSpPr>
          <p:nvPr>
            <p:ph type="body" sz="quarter" idx="16"/>
          </p:nvPr>
        </p:nvSpPr>
        <p:spPr/>
        <p:txBody>
          <a:bodyPr/>
          <a:lstStyle/>
          <a:p>
            <a:r>
              <a:rPr lang="en-US" dirty="0">
                <a:latin typeface="+mn-lt"/>
              </a:rPr>
              <a:t>24/09/2025</a:t>
            </a:r>
          </a:p>
        </p:txBody>
      </p:sp>
      <p:sp>
        <p:nvSpPr>
          <p:cNvPr id="5" name="Title 4"/>
          <p:cNvSpPr>
            <a:spLocks noGrp="1"/>
          </p:cNvSpPr>
          <p:nvPr>
            <p:ph type="ctrTitle"/>
          </p:nvPr>
        </p:nvSpPr>
        <p:spPr>
          <a:xfrm>
            <a:off x="237894" y="535824"/>
            <a:ext cx="5190529" cy="1493867"/>
          </a:xfrm>
        </p:spPr>
        <p:txBody>
          <a:bodyPr/>
          <a:lstStyle/>
          <a:p>
            <a:r>
              <a:rPr lang="en-US" sz="2400" dirty="0" err="1">
                <a:latin typeface="+mn-lt"/>
              </a:rPr>
              <a:t>Optimising</a:t>
            </a:r>
            <a:r>
              <a:rPr lang="en-US" sz="2400" dirty="0">
                <a:latin typeface="+mn-lt"/>
              </a:rPr>
              <a:t> nutrition with cerebral palsy</a:t>
            </a:r>
          </a:p>
        </p:txBody>
      </p:sp>
    </p:spTree>
    <p:extLst>
      <p:ext uri="{BB962C8B-B14F-4D97-AF65-F5344CB8AC3E}">
        <p14:creationId xmlns:p14="http://schemas.microsoft.com/office/powerpoint/2010/main" val="2417875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9262C5-9721-469A-A5B7-94550C3B338C}"/>
              </a:ext>
            </a:extLst>
          </p:cNvPr>
          <p:cNvSpPr>
            <a:spLocks noGrp="1"/>
          </p:cNvSpPr>
          <p:nvPr>
            <p:ph type="title"/>
          </p:nvPr>
        </p:nvSpPr>
        <p:spPr>
          <a:xfrm>
            <a:off x="485999" y="681350"/>
            <a:ext cx="8168000" cy="442700"/>
          </a:xfrm>
        </p:spPr>
        <p:txBody>
          <a:bodyPr/>
          <a:lstStyle/>
          <a:p>
            <a:r>
              <a:rPr lang="en-IE" sz="2400" dirty="0">
                <a:effectLst/>
                <a:latin typeface="+mn-lt"/>
                <a:ea typeface="Calibri" panose="020F0502020204030204" pitchFamily="34" charset="0"/>
              </a:rPr>
              <a:t>Optimising nutrition with cerebral palsy</a:t>
            </a:r>
            <a:endParaRPr lang="en-IE" sz="2400" dirty="0">
              <a:latin typeface="+mn-lt"/>
            </a:endParaRPr>
          </a:p>
        </p:txBody>
      </p:sp>
      <p:sp>
        <p:nvSpPr>
          <p:cNvPr id="4" name="Text Placeholder 3">
            <a:extLst>
              <a:ext uri="{FF2B5EF4-FFF2-40B4-BE49-F238E27FC236}">
                <a16:creationId xmlns:a16="http://schemas.microsoft.com/office/drawing/2014/main" xmlns="" id="{88DF5EB9-DE8B-4A17-89D9-1067DF1071E8}"/>
              </a:ext>
            </a:extLst>
          </p:cNvPr>
          <p:cNvSpPr>
            <a:spLocks noGrp="1"/>
          </p:cNvSpPr>
          <p:nvPr>
            <p:ph type="body" sz="quarter" idx="17"/>
          </p:nvPr>
        </p:nvSpPr>
        <p:spPr>
          <a:xfrm>
            <a:off x="655186" y="1178765"/>
            <a:ext cx="6845752" cy="3071765"/>
          </a:xfrm>
        </p:spPr>
        <p:txBody>
          <a:bodyPr/>
          <a:lstStyle/>
          <a:p>
            <a:pPr marL="0" indent="0">
              <a:buNone/>
            </a:pPr>
            <a:r>
              <a:rPr lang="en-IE" b="1" dirty="0">
                <a:ea typeface="Calibri" panose="020F0502020204030204" pitchFamily="34" charset="0"/>
              </a:rPr>
              <a:t>Presentation</a:t>
            </a:r>
            <a:r>
              <a:rPr lang="en-IE" b="1" dirty="0">
                <a:effectLst/>
                <a:ea typeface="Calibri" panose="020F0502020204030204" pitchFamily="34" charset="0"/>
              </a:rPr>
              <a:t> key sections  </a:t>
            </a:r>
          </a:p>
          <a:p>
            <a:pPr marL="342900" lvl="0" indent="-342900">
              <a:buFont typeface="Symbol" panose="05050102010706020507" pitchFamily="18" charset="2"/>
              <a:buChar char=""/>
            </a:pPr>
            <a:r>
              <a:rPr lang="en-IE" dirty="0">
                <a:effectLst/>
                <a:ea typeface="Calibri" panose="020F0502020204030204" pitchFamily="34" charset="0"/>
              </a:rPr>
              <a:t>Growth and body composition </a:t>
            </a:r>
          </a:p>
          <a:p>
            <a:pPr marL="342900" lvl="0" indent="-342900">
              <a:buFont typeface="Symbol" panose="05050102010706020507" pitchFamily="18" charset="2"/>
              <a:buChar char=""/>
            </a:pPr>
            <a:r>
              <a:rPr lang="en-IE" dirty="0">
                <a:effectLst/>
                <a:ea typeface="Calibri" panose="020F0502020204030204" pitchFamily="34" charset="0"/>
              </a:rPr>
              <a:t>Assessment, monitoring of nutrition</a:t>
            </a:r>
          </a:p>
          <a:p>
            <a:pPr marL="342900" lvl="0" indent="-342900">
              <a:buFont typeface="Symbol" panose="05050102010706020507" pitchFamily="18" charset="2"/>
              <a:buChar char=""/>
            </a:pPr>
            <a:r>
              <a:rPr lang="en-GB" dirty="0">
                <a:solidFill>
                  <a:srgbClr val="404040"/>
                </a:solidFill>
                <a:ea typeface="Calibri" panose="020F0502020204030204" pitchFamily="34" charset="0"/>
              </a:rPr>
              <a:t>Balanced diet and important nutrients and micronutrients</a:t>
            </a:r>
            <a:endParaRPr lang="en-IE" dirty="0">
              <a:effectLst/>
              <a:ea typeface="Calibri" panose="020F0502020204030204" pitchFamily="34" charset="0"/>
            </a:endParaRPr>
          </a:p>
          <a:p>
            <a:pPr marL="342900" lvl="0" indent="-342900">
              <a:buFont typeface="Symbol" panose="05050102010706020507" pitchFamily="18" charset="2"/>
              <a:buChar char=""/>
            </a:pPr>
            <a:r>
              <a:rPr lang="en-IE" dirty="0">
                <a:effectLst/>
                <a:ea typeface="Calibri" panose="020F0502020204030204" pitchFamily="34" charset="0"/>
              </a:rPr>
              <a:t>Management of dysphagia/oro-motor difficulties </a:t>
            </a:r>
          </a:p>
          <a:p>
            <a:pPr marL="342900" lvl="0" indent="-342900">
              <a:buFont typeface="Symbol" panose="05050102010706020507" pitchFamily="18" charset="2"/>
              <a:buChar char=""/>
            </a:pPr>
            <a:r>
              <a:rPr lang="en-IE" dirty="0">
                <a:effectLst/>
                <a:ea typeface="Calibri" panose="020F0502020204030204" pitchFamily="34" charset="0"/>
              </a:rPr>
              <a:t>Management of gastrointestinal issues</a:t>
            </a:r>
          </a:p>
          <a:p>
            <a:pPr marL="342900" lvl="0" indent="-342900">
              <a:buFont typeface="Symbol" panose="05050102010706020507" pitchFamily="18" charset="2"/>
              <a:buChar char=""/>
            </a:pPr>
            <a:r>
              <a:rPr lang="en-IE" dirty="0">
                <a:effectLst/>
                <a:ea typeface="Calibri" panose="020F0502020204030204" pitchFamily="34" charset="0"/>
              </a:rPr>
              <a:t>Optimising nutrition in children with poor nutritional status </a:t>
            </a:r>
          </a:p>
          <a:p>
            <a:endParaRPr lang="en-IE" dirty="0"/>
          </a:p>
        </p:txBody>
      </p:sp>
      <p:pic>
        <p:nvPicPr>
          <p:cNvPr id="1028" name="Picture 4" descr="Objective - Free business and finance icons">
            <a:extLst>
              <a:ext uri="{FF2B5EF4-FFF2-40B4-BE49-F238E27FC236}">
                <a16:creationId xmlns:a16="http://schemas.microsoft.com/office/drawing/2014/main" xmlns="" id="{82B6EEC9-50ED-2D56-C068-0C5F106D6E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7306" y="40524"/>
            <a:ext cx="2516695" cy="2516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532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a:xfrm>
            <a:off x="515648" y="1035630"/>
            <a:ext cx="8112704" cy="3529013"/>
          </a:xfrm>
        </p:spPr>
        <p:txBody>
          <a:bodyPr/>
          <a:lstStyle/>
          <a:p>
            <a:pPr marL="0" indent="0" algn="l">
              <a:spcAft>
                <a:spcPts val="2250"/>
              </a:spcAft>
              <a:buNone/>
            </a:pPr>
            <a:r>
              <a:rPr lang="en-US" kern="1200" dirty="0">
                <a:solidFill>
                  <a:schemeClr val="tx1"/>
                </a:solidFill>
                <a:effectLst/>
                <a:ea typeface="Times New Roman" panose="02020603050405020304" pitchFamily="18" charset="0"/>
                <a:cs typeface="Arial" panose="020B0604020202020204" pitchFamily="34" charset="0"/>
              </a:rPr>
              <a:t>There is a high prevalence of </a:t>
            </a:r>
            <a:r>
              <a:rPr lang="en-US" dirty="0">
                <a:solidFill>
                  <a:schemeClr val="tx1"/>
                </a:solidFill>
                <a:ea typeface="Times New Roman" panose="02020603050405020304" pitchFamily="18" charset="0"/>
                <a:cs typeface="Arial" panose="020B0604020202020204" pitchFamily="34" charset="0"/>
              </a:rPr>
              <a:t>f</a:t>
            </a:r>
            <a:r>
              <a:rPr lang="en-US" kern="1200" dirty="0">
                <a:solidFill>
                  <a:schemeClr val="tx1"/>
                </a:solidFill>
                <a:effectLst/>
                <a:ea typeface="Times New Roman" panose="02020603050405020304" pitchFamily="18" charset="0"/>
                <a:cs typeface="Arial" panose="020B0604020202020204" pitchFamily="34" charset="0"/>
              </a:rPr>
              <a:t>eeding and nutritional problems in children with CP, but the complexity of this varies greatly depending on motor</a:t>
            </a:r>
            <a:r>
              <a:rPr lang="en-US" dirty="0">
                <a:solidFill>
                  <a:schemeClr val="tx1"/>
                </a:solidFill>
                <a:ea typeface="Times New Roman" panose="02020603050405020304" pitchFamily="18" charset="0"/>
                <a:cs typeface="Arial" panose="020B0604020202020204" pitchFamily="34" charset="0"/>
              </a:rPr>
              <a:t> </a:t>
            </a:r>
            <a:r>
              <a:rPr lang="en-US" dirty="0" smtClean="0">
                <a:solidFill>
                  <a:schemeClr val="tx1"/>
                </a:solidFill>
                <a:ea typeface="Times New Roman" panose="02020603050405020304" pitchFamily="18" charset="0"/>
                <a:cs typeface="Arial" panose="020B0604020202020204" pitchFamily="34" charset="0"/>
              </a:rPr>
              <a:t>function and subtype of CP.  </a:t>
            </a:r>
          </a:p>
          <a:p>
            <a:pPr>
              <a:spcAft>
                <a:spcPts val="2250"/>
              </a:spcAft>
            </a:pPr>
            <a:r>
              <a:rPr lang="en-GB" dirty="0" smtClean="0">
                <a:solidFill>
                  <a:schemeClr val="tx1"/>
                </a:solidFill>
              </a:rPr>
              <a:t>Cerebral </a:t>
            </a:r>
            <a:r>
              <a:rPr lang="en-GB" dirty="0">
                <a:solidFill>
                  <a:schemeClr val="tx1"/>
                </a:solidFill>
              </a:rPr>
              <a:t>palsy affects the musculoskeletal system which may affect the muscles in the body that control </a:t>
            </a:r>
            <a:r>
              <a:rPr lang="en-GB" dirty="0" smtClean="0">
                <a:solidFill>
                  <a:schemeClr val="tx1"/>
                </a:solidFill>
              </a:rPr>
              <a:t>chewing, swallowing and posture  - weakness </a:t>
            </a:r>
            <a:r>
              <a:rPr lang="en-GB" dirty="0">
                <a:solidFill>
                  <a:schemeClr val="tx1"/>
                </a:solidFill>
              </a:rPr>
              <a:t>or poor control over these muscles will impact ability to eat independently. </a:t>
            </a:r>
            <a:endParaRPr lang="en-US" kern="1200" dirty="0">
              <a:solidFill>
                <a:schemeClr val="tx1"/>
              </a:solidFill>
              <a:effectLst/>
              <a:ea typeface="Times New Roman" panose="02020603050405020304" pitchFamily="18" charset="0"/>
              <a:cs typeface="Arial" panose="020B0604020202020204" pitchFamily="34" charset="0"/>
            </a:endParaRPr>
          </a:p>
          <a:p>
            <a:pPr>
              <a:spcAft>
                <a:spcPts val="2250"/>
              </a:spcAft>
            </a:pPr>
            <a:r>
              <a:rPr lang="en-US" b="0" i="0" dirty="0">
                <a:solidFill>
                  <a:schemeClr val="tx1"/>
                </a:solidFill>
                <a:effectLst/>
              </a:rPr>
              <a:t>Feeding difficulties can be caused by a combination of oral-motor and gut-related problems, such as postural complications, swallowing difficulties, gastro-oesophageal reflux disease (GORD), gut dystonia, constipation. </a:t>
            </a:r>
            <a:endParaRPr lang="en-US" b="0" i="0" dirty="0" smtClean="0">
              <a:solidFill>
                <a:schemeClr val="tx1"/>
              </a:solidFill>
              <a:effectLst/>
            </a:endParaRPr>
          </a:p>
          <a:p>
            <a:pPr>
              <a:spcAft>
                <a:spcPts val="2250"/>
              </a:spcAft>
            </a:pPr>
            <a:r>
              <a:rPr lang="en-US" dirty="0">
                <a:solidFill>
                  <a:schemeClr val="tx1"/>
                </a:solidFill>
                <a:ea typeface="Times New Roman" panose="02020603050405020304" pitchFamily="18" charset="0"/>
                <a:cs typeface="Arial" panose="020B0604020202020204" pitchFamily="34" charset="0"/>
              </a:rPr>
              <a:t>Estimated that 1 in 4 children will have a feeding difficulty. </a:t>
            </a:r>
          </a:p>
          <a:p>
            <a:pPr>
              <a:spcAft>
                <a:spcPts val="2250"/>
              </a:spcAft>
            </a:pPr>
            <a:endParaRPr lang="en-GB" b="0" i="0" noProof="0" dirty="0">
              <a:solidFill>
                <a:schemeClr val="tx1"/>
              </a:solidFill>
              <a:effectLst/>
            </a:endParaRPr>
          </a:p>
          <a:p>
            <a:pPr algn="l">
              <a:spcAft>
                <a:spcPts val="2250"/>
              </a:spcAft>
            </a:pPr>
            <a:endParaRPr lang="en-US" sz="1400" kern="12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algn="l">
              <a:spcAft>
                <a:spcPts val="2250"/>
              </a:spcAft>
            </a:pPr>
            <a:endParaRPr lang="en-GB" sz="1400" noProof="0" dirty="0">
              <a:latin typeface="+mj-lt"/>
            </a:endParaRPr>
          </a:p>
          <a:p>
            <a:pPr algn="l">
              <a:spcAft>
                <a:spcPts val="2250"/>
              </a:spcAft>
            </a:pPr>
            <a:endParaRPr lang="en-GB" sz="1400" dirty="0">
              <a:latin typeface="+mj-lt"/>
            </a:endParaRPr>
          </a:p>
          <a:p>
            <a:pPr algn="l">
              <a:spcAft>
                <a:spcPts val="2250"/>
              </a:spcAft>
            </a:pPr>
            <a:endParaRPr lang="en-GB" sz="1400" b="0" i="0" noProof="0" dirty="0">
              <a:solidFill>
                <a:srgbClr val="333333"/>
              </a:solidFill>
              <a:effectLst/>
              <a:latin typeface="+mj-lt"/>
            </a:endParaRPr>
          </a:p>
          <a:p>
            <a:pPr algn="l">
              <a:spcAft>
                <a:spcPts val="2250"/>
              </a:spcAft>
            </a:pPr>
            <a:endParaRPr lang="en-GB" sz="1400" dirty="0">
              <a:solidFill>
                <a:srgbClr val="333333"/>
              </a:solidFill>
              <a:latin typeface="+mj-lt"/>
            </a:endParaRPr>
          </a:p>
          <a:p>
            <a:pPr algn="l">
              <a:spcAft>
                <a:spcPts val="2250"/>
              </a:spcAft>
            </a:pPr>
            <a:endParaRPr lang="en-GB" sz="1400" b="0" i="0" noProof="0" dirty="0">
              <a:solidFill>
                <a:srgbClr val="333333"/>
              </a:solidFill>
              <a:effectLst/>
              <a:latin typeface="+mj-lt"/>
            </a:endParaRPr>
          </a:p>
          <a:p>
            <a:pPr marL="0" indent="0">
              <a:buNone/>
            </a:pPr>
            <a:endParaRPr lang="en-GB" noProof="0" dirty="0"/>
          </a:p>
        </p:txBody>
      </p:sp>
      <p:sp>
        <p:nvSpPr>
          <p:cNvPr id="2" name="Title 1"/>
          <p:cNvSpPr>
            <a:spLocks noGrp="1"/>
          </p:cNvSpPr>
          <p:nvPr>
            <p:ph type="title"/>
          </p:nvPr>
        </p:nvSpPr>
        <p:spPr>
          <a:xfrm>
            <a:off x="515648" y="651452"/>
            <a:ext cx="8168000" cy="442700"/>
          </a:xfrm>
        </p:spPr>
        <p:txBody>
          <a:bodyPr/>
          <a:lstStyle/>
          <a:p>
            <a:r>
              <a:rPr lang="en-GB" sz="2400" noProof="0" dirty="0">
                <a:latin typeface="+mn-lt"/>
              </a:rPr>
              <a:t>Background</a:t>
            </a:r>
          </a:p>
        </p:txBody>
      </p:sp>
    </p:spTree>
    <p:extLst>
      <p:ext uri="{BB962C8B-B14F-4D97-AF65-F5344CB8AC3E}">
        <p14:creationId xmlns:p14="http://schemas.microsoft.com/office/powerpoint/2010/main" val="3474742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2F0FE4-C2F0-7A42-E7C7-628B01AEB87C}"/>
              </a:ext>
            </a:extLst>
          </p:cNvPr>
          <p:cNvSpPr>
            <a:spLocks noGrp="1"/>
          </p:cNvSpPr>
          <p:nvPr>
            <p:ph type="title"/>
          </p:nvPr>
        </p:nvSpPr>
        <p:spPr>
          <a:xfrm>
            <a:off x="544150" y="212"/>
            <a:ext cx="8168000" cy="442700"/>
          </a:xfrm>
        </p:spPr>
        <p:txBody>
          <a:bodyPr/>
          <a:lstStyle/>
          <a:p>
            <a:r>
              <a:rPr lang="en-GB" sz="2400" noProof="0" dirty="0">
                <a:latin typeface="+mn-lt"/>
              </a:rPr>
              <a:t>Factors impacting feeding and nutritional intake</a:t>
            </a:r>
          </a:p>
        </p:txBody>
      </p:sp>
      <p:sp>
        <p:nvSpPr>
          <p:cNvPr id="8" name="Oval 7">
            <a:extLst>
              <a:ext uri="{FF2B5EF4-FFF2-40B4-BE49-F238E27FC236}">
                <a16:creationId xmlns:a16="http://schemas.microsoft.com/office/drawing/2014/main" xmlns="" id="{4F350C07-7B54-0829-813C-CCE496C846E0}"/>
              </a:ext>
            </a:extLst>
          </p:cNvPr>
          <p:cNvSpPr/>
          <p:nvPr/>
        </p:nvSpPr>
        <p:spPr>
          <a:xfrm>
            <a:off x="3708402" y="395915"/>
            <a:ext cx="1271587" cy="815839"/>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200" baseline="0" noProof="0" dirty="0">
                <a:solidFill>
                  <a:schemeClr val="bg1"/>
                </a:solidFill>
              </a:rPr>
              <a:t>Childhood onset of  CP</a:t>
            </a:r>
          </a:p>
        </p:txBody>
      </p:sp>
      <p:sp>
        <p:nvSpPr>
          <p:cNvPr id="12" name="Rectangle: Rounded Corners 11">
            <a:extLst>
              <a:ext uri="{FF2B5EF4-FFF2-40B4-BE49-F238E27FC236}">
                <a16:creationId xmlns:a16="http://schemas.microsoft.com/office/drawing/2014/main" xmlns="" id="{187CBD9F-652F-109E-31DF-78F774DDE15B}"/>
              </a:ext>
            </a:extLst>
          </p:cNvPr>
          <p:cNvSpPr/>
          <p:nvPr/>
        </p:nvSpPr>
        <p:spPr>
          <a:xfrm>
            <a:off x="1371600" y="1293172"/>
            <a:ext cx="1307307" cy="807091"/>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200" b="1" baseline="0" noProof="0" dirty="0">
                <a:solidFill>
                  <a:schemeClr val="bg1"/>
                </a:solidFill>
              </a:rPr>
              <a:t>Oropharyngeal, sensory motor dysfunction</a:t>
            </a:r>
          </a:p>
          <a:p>
            <a:pPr algn="ctr"/>
            <a:endParaRPr lang="en-GB" sz="1200" b="1" baseline="0" noProof="0" dirty="0">
              <a:solidFill>
                <a:schemeClr val="bg1"/>
              </a:solidFill>
            </a:endParaRPr>
          </a:p>
          <a:p>
            <a:pPr algn="l"/>
            <a:endParaRPr lang="en-GB" sz="800" baseline="0" noProof="0" dirty="0">
              <a:solidFill>
                <a:schemeClr val="bg1"/>
              </a:solidFill>
            </a:endParaRPr>
          </a:p>
        </p:txBody>
      </p:sp>
      <p:sp>
        <p:nvSpPr>
          <p:cNvPr id="14" name="Rectangle: Rounded Corners 13">
            <a:extLst>
              <a:ext uri="{FF2B5EF4-FFF2-40B4-BE49-F238E27FC236}">
                <a16:creationId xmlns:a16="http://schemas.microsoft.com/office/drawing/2014/main" xmlns="" id="{6946DE62-D361-976F-6141-A864FC6A0D7F}"/>
              </a:ext>
            </a:extLst>
          </p:cNvPr>
          <p:cNvSpPr/>
          <p:nvPr/>
        </p:nvSpPr>
        <p:spPr>
          <a:xfrm>
            <a:off x="2882504" y="1293174"/>
            <a:ext cx="1307307" cy="80709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200" b="1" baseline="0" noProof="0" dirty="0">
                <a:solidFill>
                  <a:schemeClr val="bg1"/>
                </a:solidFill>
              </a:rPr>
              <a:t>Digestive system dysfunction</a:t>
            </a:r>
          </a:p>
          <a:p>
            <a:pPr algn="ctr"/>
            <a:endParaRPr lang="en-GB" sz="1000" baseline="0" noProof="0" dirty="0">
              <a:solidFill>
                <a:schemeClr val="bg1"/>
              </a:solidFill>
            </a:endParaRPr>
          </a:p>
        </p:txBody>
      </p:sp>
      <p:sp>
        <p:nvSpPr>
          <p:cNvPr id="15" name="Rectangle: Rounded Corners 14">
            <a:extLst>
              <a:ext uri="{FF2B5EF4-FFF2-40B4-BE49-F238E27FC236}">
                <a16:creationId xmlns:a16="http://schemas.microsoft.com/office/drawing/2014/main" xmlns="" id="{D092A73F-CD1D-10FC-97B8-7E5238E8B696}"/>
              </a:ext>
            </a:extLst>
          </p:cNvPr>
          <p:cNvSpPr/>
          <p:nvPr/>
        </p:nvSpPr>
        <p:spPr>
          <a:xfrm>
            <a:off x="4354117" y="1293173"/>
            <a:ext cx="1346598" cy="815839"/>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200" b="1" baseline="0" noProof="0" dirty="0">
                <a:solidFill>
                  <a:schemeClr val="bg1"/>
                </a:solidFill>
              </a:rPr>
              <a:t>Neuromuscular &amp; movement dysfunction</a:t>
            </a:r>
          </a:p>
        </p:txBody>
      </p:sp>
      <p:sp>
        <p:nvSpPr>
          <p:cNvPr id="16" name="Rectangle: Rounded Corners 15">
            <a:extLst>
              <a:ext uri="{FF2B5EF4-FFF2-40B4-BE49-F238E27FC236}">
                <a16:creationId xmlns:a16="http://schemas.microsoft.com/office/drawing/2014/main" xmlns="" id="{BFD445A0-41AC-CE6E-2E63-1AC2DFC4DB5A}"/>
              </a:ext>
            </a:extLst>
          </p:cNvPr>
          <p:cNvSpPr/>
          <p:nvPr/>
        </p:nvSpPr>
        <p:spPr>
          <a:xfrm>
            <a:off x="5832871" y="1293172"/>
            <a:ext cx="1039419" cy="807092"/>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200" b="1" baseline="0" noProof="0" dirty="0">
                <a:solidFill>
                  <a:schemeClr val="bg1"/>
                </a:solidFill>
              </a:rPr>
              <a:t>Co-morbidities</a:t>
            </a:r>
          </a:p>
          <a:p>
            <a:pPr algn="ctr"/>
            <a:endParaRPr lang="en-GB" sz="800" b="1" noProof="0" dirty="0">
              <a:solidFill>
                <a:schemeClr val="bg1"/>
              </a:solidFill>
            </a:endParaRPr>
          </a:p>
          <a:p>
            <a:endParaRPr lang="en-GB" sz="800" b="1" baseline="0" noProof="0" dirty="0">
              <a:solidFill>
                <a:schemeClr val="bg1"/>
              </a:solidFill>
            </a:endParaRPr>
          </a:p>
          <a:p>
            <a:pPr algn="l"/>
            <a:endParaRPr lang="en-GB" sz="800" b="1" baseline="0" noProof="0" dirty="0">
              <a:solidFill>
                <a:schemeClr val="bg1"/>
              </a:solidFill>
            </a:endParaRPr>
          </a:p>
          <a:p>
            <a:pPr algn="l"/>
            <a:endParaRPr lang="en-GB" sz="800" baseline="0" noProof="0" dirty="0">
              <a:solidFill>
                <a:schemeClr val="bg1"/>
              </a:solidFill>
            </a:endParaRPr>
          </a:p>
        </p:txBody>
      </p:sp>
      <p:sp>
        <p:nvSpPr>
          <p:cNvPr id="17" name="Rectangle: Rounded Corners 16">
            <a:extLst>
              <a:ext uri="{FF2B5EF4-FFF2-40B4-BE49-F238E27FC236}">
                <a16:creationId xmlns:a16="http://schemas.microsoft.com/office/drawing/2014/main" xmlns="" id="{8154C05F-0F3B-08EF-99BA-044B69733B11}"/>
              </a:ext>
            </a:extLst>
          </p:cNvPr>
          <p:cNvSpPr/>
          <p:nvPr/>
        </p:nvSpPr>
        <p:spPr>
          <a:xfrm>
            <a:off x="1521620" y="2484947"/>
            <a:ext cx="4479130" cy="2358516"/>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400" b="1" baseline="0" noProof="0" dirty="0">
                <a:solidFill>
                  <a:schemeClr val="bg1"/>
                </a:solidFill>
              </a:rPr>
              <a:t>Impact on feeding and nutritional intake</a:t>
            </a:r>
          </a:p>
          <a:p>
            <a:r>
              <a:rPr lang="en-GB" sz="1400" noProof="0" dirty="0">
                <a:solidFill>
                  <a:schemeClr val="bg1"/>
                </a:solidFill>
              </a:rPr>
              <a:t>Appetite</a:t>
            </a:r>
          </a:p>
          <a:p>
            <a:r>
              <a:rPr lang="en-GB" sz="1400" baseline="0" noProof="0" dirty="0">
                <a:solidFill>
                  <a:schemeClr val="bg1"/>
                </a:solidFill>
              </a:rPr>
              <a:t>Nutritional losses</a:t>
            </a:r>
          </a:p>
          <a:p>
            <a:r>
              <a:rPr lang="en-GB" sz="1400" baseline="0" noProof="0" dirty="0">
                <a:solidFill>
                  <a:schemeClr val="bg1"/>
                </a:solidFill>
              </a:rPr>
              <a:t>Absorption of nutrients</a:t>
            </a:r>
          </a:p>
          <a:p>
            <a:r>
              <a:rPr lang="en-GB" sz="1400" noProof="0" dirty="0">
                <a:solidFill>
                  <a:schemeClr val="bg1"/>
                </a:solidFill>
              </a:rPr>
              <a:t>Feeding experiences</a:t>
            </a:r>
          </a:p>
          <a:p>
            <a:r>
              <a:rPr lang="en-GB" sz="1400" baseline="0" noProof="0" dirty="0">
                <a:solidFill>
                  <a:schemeClr val="bg1"/>
                </a:solidFill>
              </a:rPr>
              <a:t>Ability to safely eat and drink</a:t>
            </a:r>
          </a:p>
          <a:p>
            <a:r>
              <a:rPr lang="en-GB" sz="1400" noProof="0" dirty="0">
                <a:solidFill>
                  <a:schemeClr val="bg1"/>
                </a:solidFill>
              </a:rPr>
              <a:t>Ability to communicate meal time cues (hunger, satiety)</a:t>
            </a:r>
          </a:p>
          <a:p>
            <a:r>
              <a:rPr lang="en-GB" sz="1400" baseline="0" noProof="0" dirty="0">
                <a:solidFill>
                  <a:schemeClr val="bg1"/>
                </a:solidFill>
              </a:rPr>
              <a:t>Ability to self feed</a:t>
            </a:r>
          </a:p>
          <a:p>
            <a:r>
              <a:rPr lang="en-GB" sz="1400" noProof="0" dirty="0">
                <a:solidFill>
                  <a:schemeClr val="bg1"/>
                </a:solidFill>
              </a:rPr>
              <a:t>Participation in family meals/social events</a:t>
            </a:r>
          </a:p>
          <a:p>
            <a:r>
              <a:rPr lang="en-GB" sz="1400" baseline="0" noProof="0" dirty="0">
                <a:solidFill>
                  <a:schemeClr val="bg1"/>
                </a:solidFill>
              </a:rPr>
              <a:t>Ability to eat outside the home</a:t>
            </a:r>
          </a:p>
        </p:txBody>
      </p:sp>
      <p:sp>
        <p:nvSpPr>
          <p:cNvPr id="18" name="Rectangle: Rounded Corners 17">
            <a:extLst>
              <a:ext uri="{FF2B5EF4-FFF2-40B4-BE49-F238E27FC236}">
                <a16:creationId xmlns:a16="http://schemas.microsoft.com/office/drawing/2014/main" xmlns="" id="{38096FA7-6105-AC04-D2ED-99AF4D961804}"/>
              </a:ext>
            </a:extLst>
          </p:cNvPr>
          <p:cNvSpPr/>
          <p:nvPr/>
        </p:nvSpPr>
        <p:spPr>
          <a:xfrm>
            <a:off x="6900865" y="64294"/>
            <a:ext cx="2174375" cy="5078994"/>
          </a:xfrm>
          <a:prstGeom prst="roundRect">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400" b="1" baseline="0" noProof="0" dirty="0">
                <a:solidFill>
                  <a:schemeClr val="bg1"/>
                </a:solidFill>
              </a:rPr>
              <a:t>Management/support</a:t>
            </a:r>
          </a:p>
          <a:p>
            <a:pPr algn="ctr"/>
            <a:endParaRPr lang="en-GB" sz="1400" b="1" baseline="0" noProof="0" dirty="0">
              <a:solidFill>
                <a:schemeClr val="bg1"/>
              </a:solidFill>
            </a:endParaRPr>
          </a:p>
          <a:p>
            <a:r>
              <a:rPr lang="en-GB" sz="1400" noProof="0" dirty="0">
                <a:solidFill>
                  <a:schemeClr val="bg1"/>
                </a:solidFill>
              </a:rPr>
              <a:t>Modifying environment</a:t>
            </a:r>
          </a:p>
          <a:p>
            <a:r>
              <a:rPr lang="en-GB" sz="1400" baseline="0" noProof="0" dirty="0">
                <a:solidFill>
                  <a:schemeClr val="bg1"/>
                </a:solidFill>
              </a:rPr>
              <a:t>Positioning</a:t>
            </a:r>
          </a:p>
          <a:p>
            <a:r>
              <a:rPr lang="en-GB" sz="1400" noProof="0" dirty="0">
                <a:solidFill>
                  <a:schemeClr val="bg1"/>
                </a:solidFill>
              </a:rPr>
              <a:t>Modifying equipment</a:t>
            </a:r>
          </a:p>
          <a:p>
            <a:r>
              <a:rPr lang="en-GB" sz="1400" noProof="0" dirty="0">
                <a:solidFill>
                  <a:schemeClr val="bg1"/>
                </a:solidFill>
              </a:rPr>
              <a:t>Scheduling of meals</a:t>
            </a:r>
          </a:p>
          <a:p>
            <a:r>
              <a:rPr lang="en-GB" sz="1400" baseline="0" noProof="0" dirty="0">
                <a:solidFill>
                  <a:schemeClr val="bg1"/>
                </a:solidFill>
              </a:rPr>
              <a:t>Modifying</a:t>
            </a:r>
            <a:r>
              <a:rPr lang="en-GB" sz="1400" noProof="0" dirty="0">
                <a:solidFill>
                  <a:schemeClr val="bg1"/>
                </a:solidFill>
              </a:rPr>
              <a:t> texture</a:t>
            </a:r>
          </a:p>
          <a:p>
            <a:r>
              <a:rPr lang="en-GB" sz="1400" baseline="0" noProof="0" dirty="0">
                <a:solidFill>
                  <a:schemeClr val="bg1"/>
                </a:solidFill>
              </a:rPr>
              <a:t>Enhancing communication</a:t>
            </a:r>
          </a:p>
          <a:p>
            <a:r>
              <a:rPr lang="en-GB" sz="1400" noProof="0" dirty="0">
                <a:solidFill>
                  <a:schemeClr val="bg1"/>
                </a:solidFill>
              </a:rPr>
              <a:t>Visual supports</a:t>
            </a:r>
          </a:p>
          <a:p>
            <a:r>
              <a:rPr lang="en-GB" sz="1400" baseline="0" noProof="0" dirty="0">
                <a:solidFill>
                  <a:schemeClr val="bg1"/>
                </a:solidFill>
              </a:rPr>
              <a:t>Responding to child's feeding cues</a:t>
            </a:r>
          </a:p>
          <a:p>
            <a:r>
              <a:rPr lang="en-GB" sz="1400" noProof="0" dirty="0">
                <a:solidFill>
                  <a:schemeClr val="bg1"/>
                </a:solidFill>
              </a:rPr>
              <a:t>Pace of feeding</a:t>
            </a:r>
          </a:p>
          <a:p>
            <a:r>
              <a:rPr lang="en-GB" sz="1400" baseline="0" noProof="0" dirty="0">
                <a:solidFill>
                  <a:schemeClr val="bg1"/>
                </a:solidFill>
              </a:rPr>
              <a:t>Oral and sensory desensitisation</a:t>
            </a:r>
          </a:p>
          <a:p>
            <a:r>
              <a:rPr lang="en-GB" sz="1400" noProof="0" dirty="0">
                <a:solidFill>
                  <a:schemeClr val="bg1"/>
                </a:solidFill>
              </a:rPr>
              <a:t>Fortifying diet </a:t>
            </a:r>
          </a:p>
          <a:p>
            <a:r>
              <a:rPr lang="en-GB" sz="1400" baseline="0" noProof="0" dirty="0">
                <a:solidFill>
                  <a:schemeClr val="bg1"/>
                </a:solidFill>
              </a:rPr>
              <a:t>Graded exposure to </a:t>
            </a:r>
            <a:r>
              <a:rPr lang="en-GB" sz="1400" noProof="0" dirty="0">
                <a:solidFill>
                  <a:schemeClr val="bg1"/>
                </a:solidFill>
              </a:rPr>
              <a:t>new foods and textures</a:t>
            </a:r>
            <a:endParaRPr lang="en-GB" sz="1400" baseline="0" noProof="0" dirty="0">
              <a:solidFill>
                <a:schemeClr val="bg1"/>
              </a:solidFill>
            </a:endParaRPr>
          </a:p>
          <a:p>
            <a:r>
              <a:rPr lang="en-GB" sz="1400" noProof="0" dirty="0">
                <a:solidFill>
                  <a:schemeClr val="bg1"/>
                </a:solidFill>
              </a:rPr>
              <a:t>Modelling </a:t>
            </a:r>
          </a:p>
          <a:p>
            <a:r>
              <a:rPr lang="en-GB" sz="1400" noProof="0" dirty="0">
                <a:solidFill>
                  <a:schemeClr val="bg1"/>
                </a:solidFill>
              </a:rPr>
              <a:t>Physical support</a:t>
            </a:r>
          </a:p>
          <a:p>
            <a:r>
              <a:rPr lang="en-GB" sz="1400" noProof="0" dirty="0">
                <a:solidFill>
                  <a:schemeClr val="bg1"/>
                </a:solidFill>
              </a:rPr>
              <a:t>Oral motor exercises</a:t>
            </a:r>
          </a:p>
          <a:p>
            <a:r>
              <a:rPr lang="en-GB" sz="1400" noProof="0" dirty="0">
                <a:solidFill>
                  <a:schemeClr val="bg1"/>
                </a:solidFill>
              </a:rPr>
              <a:t>Psychological support </a:t>
            </a:r>
          </a:p>
        </p:txBody>
      </p:sp>
      <p:sp>
        <p:nvSpPr>
          <p:cNvPr id="42" name="Arrow: Right 41">
            <a:extLst>
              <a:ext uri="{FF2B5EF4-FFF2-40B4-BE49-F238E27FC236}">
                <a16:creationId xmlns:a16="http://schemas.microsoft.com/office/drawing/2014/main" xmlns="" id="{C2E6DC1B-D021-F00A-4224-E9F68E93FDA3}"/>
              </a:ext>
            </a:extLst>
          </p:cNvPr>
          <p:cNvSpPr/>
          <p:nvPr/>
        </p:nvSpPr>
        <p:spPr>
          <a:xfrm>
            <a:off x="6029325" y="3373457"/>
            <a:ext cx="900115" cy="361950"/>
          </a:xfrm>
          <a:prstGeom prst="rightArrow">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l"/>
            <a:endParaRPr lang="en-GB" sz="1200" baseline="0" noProof="0" dirty="0">
              <a:solidFill>
                <a:schemeClr val="bg1"/>
              </a:solidFill>
            </a:endParaRPr>
          </a:p>
        </p:txBody>
      </p:sp>
      <p:cxnSp>
        <p:nvCxnSpPr>
          <p:cNvPr id="56" name="Straight Connector 55">
            <a:extLst>
              <a:ext uri="{FF2B5EF4-FFF2-40B4-BE49-F238E27FC236}">
                <a16:creationId xmlns:a16="http://schemas.microsoft.com/office/drawing/2014/main" xmlns="" id="{CB0EFD4A-8929-5147-5EF1-BD73F083D82B}"/>
              </a:ext>
            </a:extLst>
          </p:cNvPr>
          <p:cNvCxnSpPr>
            <a:cxnSpLocks/>
            <a:stCxn id="12" idx="2"/>
            <a:endCxn id="17" idx="0"/>
          </p:cNvCxnSpPr>
          <p:nvPr/>
        </p:nvCxnSpPr>
        <p:spPr>
          <a:xfrm>
            <a:off x="2025254" y="2100263"/>
            <a:ext cx="1735931" cy="384684"/>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xmlns="" id="{3B112492-A9B9-0EBF-2ECE-00061BD971BB}"/>
              </a:ext>
            </a:extLst>
          </p:cNvPr>
          <p:cNvCxnSpPr>
            <a:cxnSpLocks/>
            <a:stCxn id="14" idx="2"/>
            <a:endCxn id="17" idx="0"/>
          </p:cNvCxnSpPr>
          <p:nvPr/>
        </p:nvCxnSpPr>
        <p:spPr>
          <a:xfrm>
            <a:off x="3536158" y="2100264"/>
            <a:ext cx="225027" cy="384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xmlns="" id="{A52A6598-09BF-4E85-30BB-41E6D82B5D31}"/>
              </a:ext>
            </a:extLst>
          </p:cNvPr>
          <p:cNvCxnSpPr>
            <a:cxnSpLocks/>
            <a:stCxn id="15" idx="2"/>
            <a:endCxn id="17" idx="0"/>
          </p:cNvCxnSpPr>
          <p:nvPr/>
        </p:nvCxnSpPr>
        <p:spPr>
          <a:xfrm flipH="1">
            <a:off x="3761185" y="2109012"/>
            <a:ext cx="1266231" cy="375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xmlns="" id="{AA1F8047-F03F-27E0-0B98-6AD9ADB384E6}"/>
              </a:ext>
            </a:extLst>
          </p:cNvPr>
          <p:cNvCxnSpPr>
            <a:cxnSpLocks/>
            <a:stCxn id="16" idx="2"/>
            <a:endCxn id="17" idx="0"/>
          </p:cNvCxnSpPr>
          <p:nvPr/>
        </p:nvCxnSpPr>
        <p:spPr>
          <a:xfrm flipH="1">
            <a:off x="3761185" y="2100264"/>
            <a:ext cx="2591396" cy="384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xmlns="" id="{8EE384AC-C95B-23C9-E5AE-B7F963889EB9}"/>
              </a:ext>
            </a:extLst>
          </p:cNvPr>
          <p:cNvCxnSpPr>
            <a:cxnSpLocks/>
            <a:stCxn id="8" idx="2"/>
            <a:endCxn id="12" idx="0"/>
          </p:cNvCxnSpPr>
          <p:nvPr/>
        </p:nvCxnSpPr>
        <p:spPr>
          <a:xfrm flipH="1">
            <a:off x="2025254" y="803835"/>
            <a:ext cx="1683148" cy="489337"/>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xmlns="" id="{B0DAAFB0-88CC-5305-C7E5-3C9FD0C9C72B}"/>
              </a:ext>
            </a:extLst>
          </p:cNvPr>
          <p:cNvCxnSpPr>
            <a:stCxn id="8" idx="3"/>
          </p:cNvCxnSpPr>
          <p:nvPr/>
        </p:nvCxnSpPr>
        <p:spPr>
          <a:xfrm flipH="1">
            <a:off x="3708402" y="1092277"/>
            <a:ext cx="186220" cy="200895"/>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xmlns="" id="{472A1D00-C99B-8240-28A0-24E7E47DE619}"/>
              </a:ext>
            </a:extLst>
          </p:cNvPr>
          <p:cNvCxnSpPr>
            <a:cxnSpLocks/>
            <a:stCxn id="8" idx="5"/>
            <a:endCxn id="15" idx="0"/>
          </p:cNvCxnSpPr>
          <p:nvPr/>
        </p:nvCxnSpPr>
        <p:spPr>
          <a:xfrm>
            <a:off x="4793769" y="1092277"/>
            <a:ext cx="233647" cy="200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xmlns="" id="{F316C42E-D234-CD51-0050-F696A460613D}"/>
              </a:ext>
            </a:extLst>
          </p:cNvPr>
          <p:cNvCxnSpPr>
            <a:cxnSpLocks/>
            <a:stCxn id="8" idx="6"/>
            <a:endCxn id="16" idx="0"/>
          </p:cNvCxnSpPr>
          <p:nvPr/>
        </p:nvCxnSpPr>
        <p:spPr>
          <a:xfrm>
            <a:off x="4979989" y="803835"/>
            <a:ext cx="1372592" cy="489337"/>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5943" y="4093028"/>
            <a:ext cx="1136468" cy="296092"/>
          </a:xfrm>
          <a:prstGeom prst="rect">
            <a:avLst/>
          </a:prstGeom>
          <a:noFill/>
          <a:ln>
            <a:noFill/>
          </a:ln>
        </p:spPr>
        <p:txBody>
          <a:bodyPr wrap="none" lIns="0" tIns="0" rIns="0" bIns="0" rtlCol="0">
            <a:noAutofit/>
          </a:bodyPr>
          <a:lstStyle/>
          <a:p>
            <a:pPr>
              <a:lnSpc>
                <a:spcPct val="90000"/>
              </a:lnSpc>
              <a:spcAft>
                <a:spcPts val="600"/>
              </a:spcAft>
              <a:buClr>
                <a:srgbClr val="01A1DD"/>
              </a:buClr>
              <a:buSzPct val="80000"/>
            </a:pPr>
            <a:r>
              <a:rPr lang="en-IE" sz="1200" dirty="0" smtClean="0"/>
              <a:t>Taylor et al., 2022</a:t>
            </a:r>
          </a:p>
        </p:txBody>
      </p:sp>
    </p:spTree>
    <p:extLst>
      <p:ext uri="{BB962C8B-B14F-4D97-AF65-F5344CB8AC3E}">
        <p14:creationId xmlns:p14="http://schemas.microsoft.com/office/powerpoint/2010/main" val="268800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160510-E03F-237F-D4F1-A1DBAF28376B}"/>
              </a:ext>
            </a:extLst>
          </p:cNvPr>
          <p:cNvSpPr>
            <a:spLocks noGrp="1"/>
          </p:cNvSpPr>
          <p:nvPr>
            <p:ph type="title"/>
          </p:nvPr>
        </p:nvSpPr>
        <p:spPr>
          <a:xfrm>
            <a:off x="485999" y="597355"/>
            <a:ext cx="8168000" cy="442700"/>
          </a:xfrm>
        </p:spPr>
        <p:txBody>
          <a:bodyPr/>
          <a:lstStyle/>
          <a:p>
            <a:r>
              <a:rPr lang="en-GB" sz="2400" dirty="0">
                <a:latin typeface="+mn-lt"/>
              </a:rPr>
              <a:t>Growth </a:t>
            </a:r>
          </a:p>
        </p:txBody>
      </p:sp>
      <p:sp>
        <p:nvSpPr>
          <p:cNvPr id="4" name="Text Placeholder 3">
            <a:extLst>
              <a:ext uri="{FF2B5EF4-FFF2-40B4-BE49-F238E27FC236}">
                <a16:creationId xmlns:a16="http://schemas.microsoft.com/office/drawing/2014/main" xmlns="" id="{0AF562B3-CD81-E54D-5FD7-C04D6FCF2043}"/>
              </a:ext>
            </a:extLst>
          </p:cNvPr>
          <p:cNvSpPr>
            <a:spLocks noGrp="1"/>
          </p:cNvSpPr>
          <p:nvPr>
            <p:ph type="body" sz="quarter" idx="17"/>
          </p:nvPr>
        </p:nvSpPr>
        <p:spPr>
          <a:xfrm>
            <a:off x="485999" y="1100563"/>
            <a:ext cx="3698294" cy="3171514"/>
          </a:xfrm>
        </p:spPr>
        <p:txBody>
          <a:bodyPr/>
          <a:lstStyle/>
          <a:p>
            <a:r>
              <a:rPr lang="en-GB" dirty="0">
                <a:solidFill>
                  <a:schemeClr val="tx1"/>
                </a:solidFill>
              </a:rPr>
              <a:t>Nutrition is essential for optimal growth, which is a fundamental marker of health and well-being. </a:t>
            </a:r>
          </a:p>
          <a:p>
            <a:r>
              <a:rPr lang="en-US" dirty="0">
                <a:solidFill>
                  <a:schemeClr val="tx1"/>
                </a:solidFill>
              </a:rPr>
              <a:t>Good nutrition is essential to prevent both under and over-nutrition.</a:t>
            </a:r>
          </a:p>
          <a:p>
            <a:r>
              <a:rPr lang="en-US" dirty="0">
                <a:solidFill>
                  <a:schemeClr val="tx1"/>
                </a:solidFill>
              </a:rPr>
              <a:t>Both of which will have a negative impact on health and wellbeing.</a:t>
            </a:r>
            <a:endParaRPr lang="en-GB" dirty="0">
              <a:solidFill>
                <a:schemeClr val="tx1"/>
              </a:solidFill>
            </a:endParaRPr>
          </a:p>
          <a:p>
            <a:endParaRPr lang="en-GB" dirty="0"/>
          </a:p>
        </p:txBody>
      </p:sp>
      <p:pic>
        <p:nvPicPr>
          <p:cNvPr id="10" name="Picture 9">
            <a:extLst>
              <a:ext uri="{FF2B5EF4-FFF2-40B4-BE49-F238E27FC236}">
                <a16:creationId xmlns:a16="http://schemas.microsoft.com/office/drawing/2014/main" xmlns="" id="{AA2D6B40-F0E5-2930-D0E9-83211430613F}"/>
              </a:ext>
            </a:extLst>
          </p:cNvPr>
          <p:cNvPicPr>
            <a:picLocks noChangeAspect="1"/>
          </p:cNvPicPr>
          <p:nvPr/>
        </p:nvPicPr>
        <p:blipFill>
          <a:blip r:embed="rId3"/>
          <a:stretch>
            <a:fillRect/>
          </a:stretch>
        </p:blipFill>
        <p:spPr>
          <a:xfrm>
            <a:off x="4756513" y="1100563"/>
            <a:ext cx="4016046" cy="3924472"/>
          </a:xfrm>
          <a:prstGeom prst="rect">
            <a:avLst/>
          </a:prstGeom>
        </p:spPr>
      </p:pic>
    </p:spTree>
    <p:extLst>
      <p:ext uri="{BB962C8B-B14F-4D97-AF65-F5344CB8AC3E}">
        <p14:creationId xmlns:p14="http://schemas.microsoft.com/office/powerpoint/2010/main" val="30462667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D744A-FCD6-79BA-5E2A-1AE97C7002F1}"/>
              </a:ext>
            </a:extLst>
          </p:cNvPr>
          <p:cNvSpPr>
            <a:spLocks noGrp="1"/>
          </p:cNvSpPr>
          <p:nvPr>
            <p:ph type="title"/>
          </p:nvPr>
        </p:nvSpPr>
        <p:spPr>
          <a:xfrm>
            <a:off x="487000" y="681350"/>
            <a:ext cx="8168000" cy="442700"/>
          </a:xfrm>
        </p:spPr>
        <p:txBody>
          <a:bodyPr/>
          <a:lstStyle/>
          <a:p>
            <a:r>
              <a:rPr lang="en-GB" sz="2400" noProof="0" dirty="0">
                <a:latin typeface="+mn-lt"/>
              </a:rPr>
              <a:t>Growth</a:t>
            </a:r>
            <a:r>
              <a:rPr lang="en-GB" noProof="0" dirty="0"/>
              <a:t> </a:t>
            </a:r>
          </a:p>
        </p:txBody>
      </p:sp>
      <p:sp>
        <p:nvSpPr>
          <p:cNvPr id="4" name="Text Placeholder 3">
            <a:extLst>
              <a:ext uri="{FF2B5EF4-FFF2-40B4-BE49-F238E27FC236}">
                <a16:creationId xmlns:a16="http://schemas.microsoft.com/office/drawing/2014/main" xmlns="" id="{458774A7-8C96-A57D-7E9C-B42A861CA908}"/>
              </a:ext>
            </a:extLst>
          </p:cNvPr>
          <p:cNvSpPr>
            <a:spLocks noGrp="1"/>
          </p:cNvSpPr>
          <p:nvPr>
            <p:ph type="body" sz="quarter" idx="17"/>
          </p:nvPr>
        </p:nvSpPr>
        <p:spPr>
          <a:xfrm>
            <a:off x="485999" y="1124050"/>
            <a:ext cx="8169001" cy="3011768"/>
          </a:xfrm>
        </p:spPr>
        <p:txBody>
          <a:bodyPr/>
          <a:lstStyle/>
          <a:p>
            <a:r>
              <a:rPr lang="en-GB" sz="1400" b="0" i="0" u="none" strike="noStrike" baseline="0" noProof="0" dirty="0">
                <a:solidFill>
                  <a:schemeClr val="tx1"/>
                </a:solidFill>
              </a:rPr>
              <a:t>Children with CP, particularly those with lower levels of activity, and higher functional needs grow differently </a:t>
            </a:r>
            <a:r>
              <a:rPr lang="en-GB" sz="1400" dirty="0">
                <a:solidFill>
                  <a:schemeClr val="tx1"/>
                </a:solidFill>
              </a:rPr>
              <a:t>(Oftedal, 2016).</a:t>
            </a:r>
          </a:p>
          <a:p>
            <a:r>
              <a:rPr lang="en-GB" sz="1400" dirty="0">
                <a:solidFill>
                  <a:schemeClr val="tx1"/>
                </a:solidFill>
              </a:rPr>
              <a:t>A large US study of children and adolescence with CP (all subtypes) were shorter (Brookes. 2011). </a:t>
            </a:r>
          </a:p>
          <a:p>
            <a:pPr>
              <a:buFont typeface="Wingdings" panose="05000000000000000000" pitchFamily="2" charset="2"/>
              <a:buChar char="Ø"/>
            </a:pPr>
            <a:r>
              <a:rPr lang="en-GB" sz="1400" dirty="0">
                <a:solidFill>
                  <a:schemeClr val="tx1"/>
                </a:solidFill>
              </a:rPr>
              <a:t>Those with higher gross motor disability have been shown to have lower muscle mass (Walker. 2015). </a:t>
            </a:r>
          </a:p>
          <a:p>
            <a:pPr>
              <a:buFont typeface="Wingdings" panose="05000000000000000000" pitchFamily="2" charset="2"/>
              <a:buChar char="Ø"/>
            </a:pPr>
            <a:r>
              <a:rPr lang="en-GB" sz="1400" dirty="0">
                <a:solidFill>
                  <a:schemeClr val="tx1"/>
                </a:solidFill>
              </a:rPr>
              <a:t>Lower, similar or higher % body fat (Arrowsmith. 2012, Walker. 2015, </a:t>
            </a:r>
            <a:r>
              <a:rPr lang="en-GB" sz="1400" dirty="0" err="1">
                <a:solidFill>
                  <a:schemeClr val="tx1"/>
                </a:solidFill>
              </a:rPr>
              <a:t>Offedal</a:t>
            </a:r>
            <a:r>
              <a:rPr lang="en-GB" sz="1400" dirty="0">
                <a:solidFill>
                  <a:schemeClr val="tx1"/>
                </a:solidFill>
              </a:rPr>
              <a:t>. 2017).   </a:t>
            </a:r>
          </a:p>
          <a:p>
            <a:pPr>
              <a:buFont typeface="Wingdings" panose="05000000000000000000" pitchFamily="2" charset="2"/>
              <a:buChar char="Ø"/>
            </a:pPr>
            <a:r>
              <a:rPr lang="en-GB" sz="1400" dirty="0">
                <a:solidFill>
                  <a:schemeClr val="tx1"/>
                </a:solidFill>
              </a:rPr>
              <a:t>Altered distribution of body fat stores have also been identified, fat more centrally located (Ewert. 2022).  </a:t>
            </a:r>
          </a:p>
          <a:p>
            <a:pPr>
              <a:buFont typeface="Wingdings" panose="05000000000000000000" pitchFamily="2" charset="2"/>
              <a:buChar char="Ø"/>
            </a:pPr>
            <a:r>
              <a:rPr lang="en-GB" sz="1400" dirty="0">
                <a:solidFill>
                  <a:schemeClr val="tx1">
                    <a:lumMod val="95000"/>
                    <a:lumOff val="5000"/>
                  </a:schemeClr>
                </a:solidFill>
                <a:cs typeface="Arial" panose="020B0604020202020204" pitchFamily="34" charset="0"/>
              </a:rPr>
              <a:t>A longitudinal study identified reduced growth in the first 5 years in children who were more  functionally affected and had feeding difficulties (Strand, 2016). </a:t>
            </a:r>
          </a:p>
          <a:p>
            <a:pPr>
              <a:buFont typeface="Wingdings" panose="05000000000000000000" pitchFamily="2" charset="2"/>
              <a:buChar char="Ø"/>
            </a:pPr>
            <a:r>
              <a:rPr lang="en-GB" sz="1400" dirty="0">
                <a:solidFill>
                  <a:schemeClr val="tx1">
                    <a:lumMod val="95000"/>
                    <a:lumOff val="5000"/>
                  </a:schemeClr>
                </a:solidFill>
                <a:cs typeface="Arial" panose="020B0604020202020204" pitchFamily="34" charset="0"/>
              </a:rPr>
              <a:t>Children born SGA or with motor impairments (GMFCS III–V) had reduced growth (</a:t>
            </a:r>
            <a:r>
              <a:rPr lang="en-GB" sz="1400" dirty="0" err="1">
                <a:solidFill>
                  <a:schemeClr val="tx1">
                    <a:lumMod val="95000"/>
                    <a:lumOff val="5000"/>
                  </a:schemeClr>
                </a:solidFill>
                <a:cs typeface="Arial" panose="020B0604020202020204" pitchFamily="34" charset="0"/>
              </a:rPr>
              <a:t>Offedal</a:t>
            </a:r>
            <a:r>
              <a:rPr lang="en-GB" sz="1400" dirty="0">
                <a:solidFill>
                  <a:schemeClr val="tx1">
                    <a:lumMod val="95000"/>
                    <a:lumOff val="5000"/>
                  </a:schemeClr>
                </a:solidFill>
                <a:cs typeface="Arial" panose="020B0604020202020204" pitchFamily="34" charset="0"/>
              </a:rPr>
              <a:t>. 2017).</a:t>
            </a:r>
          </a:p>
          <a:p>
            <a:r>
              <a:rPr lang="en-GB" sz="1400" dirty="0">
                <a:solidFill>
                  <a:schemeClr val="tx1"/>
                </a:solidFill>
              </a:rPr>
              <a:t>In more recent </a:t>
            </a:r>
            <a:r>
              <a:rPr lang="en-GB" sz="1400" dirty="0" smtClean="0">
                <a:solidFill>
                  <a:schemeClr val="tx1"/>
                </a:solidFill>
              </a:rPr>
              <a:t>Irish research (n=1210) over 20 years,</a:t>
            </a:r>
            <a:r>
              <a:rPr lang="en-IE" sz="1400" dirty="0" smtClean="0"/>
              <a:t> prevalence </a:t>
            </a:r>
            <a:r>
              <a:rPr lang="en-IE" sz="1400" dirty="0"/>
              <a:t>of overweight </a:t>
            </a:r>
            <a:r>
              <a:rPr lang="en-IE" sz="1400" dirty="0" smtClean="0"/>
              <a:t>was not </a:t>
            </a:r>
            <a:r>
              <a:rPr lang="en-IE" sz="1400" dirty="0"/>
              <a:t>increasing in Irish ambulatory children with cerebral palsy. However, a higher prevalence of overweight </a:t>
            </a:r>
            <a:r>
              <a:rPr lang="en-IE" sz="1400" dirty="0" smtClean="0"/>
              <a:t>was </a:t>
            </a:r>
            <a:r>
              <a:rPr lang="en-IE" sz="1400" dirty="0"/>
              <a:t>evident when compared with their typically </a:t>
            </a:r>
            <a:r>
              <a:rPr lang="en-IE" sz="1400" dirty="0" smtClean="0"/>
              <a:t>developing </a:t>
            </a:r>
            <a:r>
              <a:rPr lang="en-IE" sz="1400" dirty="0"/>
              <a:t>Irish </a:t>
            </a:r>
            <a:r>
              <a:rPr lang="en-IE" sz="1400" dirty="0" smtClean="0"/>
              <a:t>peers</a:t>
            </a:r>
            <a:r>
              <a:rPr lang="en-GB" sz="1400" dirty="0" smtClean="0">
                <a:solidFill>
                  <a:schemeClr val="tx1"/>
                </a:solidFill>
              </a:rPr>
              <a:t>  </a:t>
            </a:r>
            <a:r>
              <a:rPr lang="en-GB" sz="1400" dirty="0">
                <a:solidFill>
                  <a:schemeClr val="tx1"/>
                </a:solidFill>
              </a:rPr>
              <a:t>(Kiernan, 2021). </a:t>
            </a:r>
          </a:p>
          <a:p>
            <a:pPr marL="0" indent="0">
              <a:buNone/>
            </a:pPr>
            <a:r>
              <a:rPr lang="en-GB" sz="1400" dirty="0">
                <a:solidFill>
                  <a:schemeClr val="tx1"/>
                </a:solidFill>
              </a:rPr>
              <a:t> </a:t>
            </a:r>
            <a:endParaRPr lang="en-GB" sz="1400" b="0" i="0" u="none" strike="noStrike" baseline="0" noProof="0" dirty="0">
              <a:solidFill>
                <a:schemeClr val="tx1"/>
              </a:solidFill>
            </a:endParaRPr>
          </a:p>
          <a:p>
            <a:endParaRPr lang="en-GB" dirty="0">
              <a:solidFill>
                <a:schemeClr val="tx1"/>
              </a:solidFill>
            </a:endParaRPr>
          </a:p>
          <a:p>
            <a:endParaRPr lang="en-GB" b="0" i="0" u="none" strike="noStrike" baseline="0" noProof="0" dirty="0">
              <a:solidFill>
                <a:schemeClr val="tx1"/>
              </a:solidFill>
            </a:endParaRPr>
          </a:p>
          <a:p>
            <a:pPr marL="0" indent="0">
              <a:buNone/>
            </a:pPr>
            <a:endParaRPr lang="en-GB" sz="1400" b="0" i="0" u="none" strike="noStrike" baseline="0" noProof="0" dirty="0">
              <a:solidFill>
                <a:schemeClr val="tx1"/>
              </a:solidFill>
              <a:latin typeface="+mj-lt"/>
            </a:endParaRPr>
          </a:p>
        </p:txBody>
      </p:sp>
    </p:spTree>
    <p:extLst>
      <p:ext uri="{BB962C8B-B14F-4D97-AF65-F5344CB8AC3E}">
        <p14:creationId xmlns:p14="http://schemas.microsoft.com/office/powerpoint/2010/main" val="22695775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1FC7E4-6579-1362-6D8D-A8E065C37670}"/>
              </a:ext>
            </a:extLst>
          </p:cNvPr>
          <p:cNvSpPr>
            <a:spLocks noGrp="1"/>
          </p:cNvSpPr>
          <p:nvPr>
            <p:ph type="title"/>
          </p:nvPr>
        </p:nvSpPr>
        <p:spPr>
          <a:xfrm>
            <a:off x="485999" y="573842"/>
            <a:ext cx="8168000" cy="442700"/>
          </a:xfrm>
        </p:spPr>
        <p:txBody>
          <a:bodyPr/>
          <a:lstStyle/>
          <a:p>
            <a:r>
              <a:rPr lang="en-GB" sz="2400" dirty="0">
                <a:latin typeface="+mn-lt"/>
              </a:rPr>
              <a:t>Measurements often used </a:t>
            </a:r>
          </a:p>
        </p:txBody>
      </p:sp>
      <p:pic>
        <p:nvPicPr>
          <p:cNvPr id="5" name="Picture 2" descr="Shorr Knee-Height Caliper – WEIGH AND MEASURE, LLC | Stadiometers ...">
            <a:extLst>
              <a:ext uri="{FF2B5EF4-FFF2-40B4-BE49-F238E27FC236}">
                <a16:creationId xmlns:a16="http://schemas.microsoft.com/office/drawing/2014/main" xmlns="" id="{D9E1D0D7-1ECE-89D0-58C4-2622244449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0315" y="1433715"/>
            <a:ext cx="1443479" cy="20464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xmlns="" id="{BCA1E70F-19DB-A381-2B47-5F2519883D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8931" y="1548525"/>
            <a:ext cx="1443478" cy="1974801"/>
          </a:xfrm>
          <a:prstGeom prst="rect">
            <a:avLst/>
          </a:prstGeom>
          <a:noFill/>
        </p:spPr>
      </p:pic>
      <p:pic>
        <p:nvPicPr>
          <p:cNvPr id="7" name="Picture 6">
            <a:extLst>
              <a:ext uri="{FF2B5EF4-FFF2-40B4-BE49-F238E27FC236}">
                <a16:creationId xmlns:a16="http://schemas.microsoft.com/office/drawing/2014/main" xmlns="" id="{4EBAC94E-25C3-57EE-E1A0-3BC83389C4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6421" y="1515850"/>
            <a:ext cx="1263015" cy="984250"/>
          </a:xfrm>
          <a:prstGeom prst="rect">
            <a:avLst/>
          </a:prstGeom>
        </p:spPr>
      </p:pic>
      <p:pic>
        <p:nvPicPr>
          <p:cNvPr id="9" name="Picture 8">
            <a:extLst>
              <a:ext uri="{FF2B5EF4-FFF2-40B4-BE49-F238E27FC236}">
                <a16:creationId xmlns:a16="http://schemas.microsoft.com/office/drawing/2014/main" xmlns="" id="{92AA7C38-88D6-7987-2B1C-EFBAD34655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1946" y="1324856"/>
            <a:ext cx="2452053" cy="1855230"/>
          </a:xfrm>
          <a:prstGeom prst="rect">
            <a:avLst/>
          </a:prstGeom>
        </p:spPr>
      </p:pic>
      <p:pic>
        <p:nvPicPr>
          <p:cNvPr id="10" name="Picture 9">
            <a:extLst>
              <a:ext uri="{FF2B5EF4-FFF2-40B4-BE49-F238E27FC236}">
                <a16:creationId xmlns:a16="http://schemas.microsoft.com/office/drawing/2014/main" xmlns="" id="{99B19BFA-C596-97A8-A17B-CAAC5575802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73800" y="69486"/>
            <a:ext cx="2870200" cy="1002030"/>
          </a:xfrm>
          <a:prstGeom prst="rect">
            <a:avLst/>
          </a:prstGeom>
          <a:noFill/>
          <a:ln>
            <a:noFill/>
          </a:ln>
        </p:spPr>
      </p:pic>
      <p:pic>
        <p:nvPicPr>
          <p:cNvPr id="11" name="Picture 10">
            <a:extLst>
              <a:ext uri="{FF2B5EF4-FFF2-40B4-BE49-F238E27FC236}">
                <a16:creationId xmlns:a16="http://schemas.microsoft.com/office/drawing/2014/main" xmlns="" id="{F2FD368C-DC19-41BC-8DA4-BA11937C466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43612" y="3180086"/>
            <a:ext cx="2252662" cy="1750444"/>
          </a:xfrm>
          <a:prstGeom prst="rect">
            <a:avLst/>
          </a:prstGeom>
          <a:noFill/>
        </p:spPr>
      </p:pic>
      <p:pic>
        <p:nvPicPr>
          <p:cNvPr id="1026" name="Picture 2" descr="Procedure for adult ulna length">
            <a:extLst>
              <a:ext uri="{FF2B5EF4-FFF2-40B4-BE49-F238E27FC236}">
                <a16:creationId xmlns:a16="http://schemas.microsoft.com/office/drawing/2014/main" xmlns="" id="{F3A98303-5DBF-324A-3054-2F5748424A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59229" y="3480164"/>
            <a:ext cx="1708145" cy="139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36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0A1B61-57DE-5C76-C958-53146A138A61}"/>
              </a:ext>
            </a:extLst>
          </p:cNvPr>
          <p:cNvSpPr>
            <a:spLocks noGrp="1"/>
          </p:cNvSpPr>
          <p:nvPr>
            <p:ph type="title"/>
          </p:nvPr>
        </p:nvSpPr>
        <p:spPr>
          <a:xfrm>
            <a:off x="488000" y="730330"/>
            <a:ext cx="8168000" cy="442700"/>
          </a:xfrm>
        </p:spPr>
        <p:txBody>
          <a:bodyPr/>
          <a:lstStyle/>
          <a:p>
            <a:r>
              <a:rPr lang="en-GB" sz="2400" noProof="0" dirty="0">
                <a:latin typeface="+mn-lt"/>
              </a:rPr>
              <a:t>Growth monitoring</a:t>
            </a:r>
          </a:p>
        </p:txBody>
      </p:sp>
      <p:sp>
        <p:nvSpPr>
          <p:cNvPr id="4" name="Text Placeholder 3">
            <a:extLst>
              <a:ext uri="{FF2B5EF4-FFF2-40B4-BE49-F238E27FC236}">
                <a16:creationId xmlns:a16="http://schemas.microsoft.com/office/drawing/2014/main" xmlns="" id="{A52E3E09-322C-20AA-4477-2F7C61596368}"/>
              </a:ext>
            </a:extLst>
          </p:cNvPr>
          <p:cNvSpPr>
            <a:spLocks noGrp="1"/>
          </p:cNvSpPr>
          <p:nvPr>
            <p:ph type="body" sz="quarter" idx="17"/>
          </p:nvPr>
        </p:nvSpPr>
        <p:spPr>
          <a:xfrm>
            <a:off x="436994" y="1173030"/>
            <a:ext cx="4977969" cy="3365417"/>
          </a:xfrm>
        </p:spPr>
        <p:txBody>
          <a:bodyPr/>
          <a:lstStyle/>
          <a:p>
            <a:r>
              <a:rPr lang="en-GB" noProof="0" dirty="0"/>
              <a:t>Disease specific growth charts for CP (2011) available but not recommended.   </a:t>
            </a:r>
          </a:p>
          <a:p>
            <a:r>
              <a:rPr lang="en-GB" noProof="0" dirty="0"/>
              <a:t>Two international publications have recommended using reference data from general population, such as WHO. </a:t>
            </a:r>
          </a:p>
          <a:p>
            <a:r>
              <a:rPr lang="en-GB" noProof="0" dirty="0"/>
              <a:t>Observe ‘ideal growth’ based on standardised reference population where co-morbidities have not affected growth patterns. </a:t>
            </a:r>
          </a:p>
        </p:txBody>
      </p:sp>
      <p:pic>
        <p:nvPicPr>
          <p:cNvPr id="1026" name="Picture 2" descr="UK-WHO Growth Charts For Children Aged 0-4 Years | Health for all Children">
            <a:extLst>
              <a:ext uri="{FF2B5EF4-FFF2-40B4-BE49-F238E27FC236}">
                <a16:creationId xmlns:a16="http://schemas.microsoft.com/office/drawing/2014/main" xmlns="" id="{CC1F0C5B-1449-6428-B1EA-98DEBAA2D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4963" y="1070850"/>
            <a:ext cx="3537744" cy="374954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xmlns="" id="{927F0BF4-946B-C266-5D00-E9E95FAA2DEA}"/>
              </a:ext>
            </a:extLst>
          </p:cNvPr>
          <p:cNvSpPr/>
          <p:nvPr/>
        </p:nvSpPr>
        <p:spPr>
          <a:xfrm>
            <a:off x="1065032" y="3419540"/>
            <a:ext cx="3771900" cy="841787"/>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400" dirty="0"/>
              <a:t>Most important to have consistent serial measurements, and to track and monitor. </a:t>
            </a:r>
            <a:endParaRPr lang="en-GB" sz="1400" noProof="0" dirty="0"/>
          </a:p>
        </p:txBody>
      </p:sp>
    </p:spTree>
    <p:extLst>
      <p:ext uri="{BB962C8B-B14F-4D97-AF65-F5344CB8AC3E}">
        <p14:creationId xmlns:p14="http://schemas.microsoft.com/office/powerpoint/2010/main" val="228491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999" y="614955"/>
            <a:ext cx="8168000" cy="442700"/>
          </a:xfrm>
        </p:spPr>
        <p:txBody>
          <a:bodyPr/>
          <a:lstStyle/>
          <a:p>
            <a:r>
              <a:rPr lang="en-IE" dirty="0" smtClean="0"/>
              <a:t>Balanced intake </a:t>
            </a:r>
            <a:endParaRPr lang="en-IE" dirty="0"/>
          </a:p>
        </p:txBody>
      </p:sp>
      <p:pic>
        <p:nvPicPr>
          <p:cNvPr id="5" name="Picture 4"/>
          <p:cNvPicPr>
            <a:picLocks noChangeAspect="1"/>
          </p:cNvPicPr>
          <p:nvPr/>
        </p:nvPicPr>
        <p:blipFill>
          <a:blip r:embed="rId2"/>
          <a:stretch>
            <a:fillRect/>
          </a:stretch>
        </p:blipFill>
        <p:spPr>
          <a:xfrm>
            <a:off x="3410882" y="1977879"/>
            <a:ext cx="2240981" cy="2240981"/>
          </a:xfrm>
          <a:prstGeom prst="rect">
            <a:avLst/>
          </a:prstGeom>
        </p:spPr>
      </p:pic>
      <p:sp>
        <p:nvSpPr>
          <p:cNvPr id="4" name="Text Placeholder 3"/>
          <p:cNvSpPr>
            <a:spLocks noGrp="1"/>
          </p:cNvSpPr>
          <p:nvPr>
            <p:ph type="body" sz="quarter" idx="17"/>
          </p:nvPr>
        </p:nvSpPr>
        <p:spPr>
          <a:xfrm>
            <a:off x="485999" y="1229032"/>
            <a:ext cx="3106287" cy="3335219"/>
          </a:xfrm>
        </p:spPr>
        <p:txBody>
          <a:bodyPr/>
          <a:lstStyle/>
          <a:p>
            <a:r>
              <a:rPr lang="en-IE" dirty="0" smtClean="0"/>
              <a:t>Good nutrition a sum of all parts.</a:t>
            </a:r>
          </a:p>
          <a:p>
            <a:r>
              <a:rPr lang="en-IE" dirty="0" smtClean="0"/>
              <a:t>Protein</a:t>
            </a:r>
          </a:p>
          <a:p>
            <a:r>
              <a:rPr lang="en-IE" dirty="0" smtClean="0"/>
              <a:t>Carbohydrate </a:t>
            </a:r>
          </a:p>
          <a:p>
            <a:r>
              <a:rPr lang="en-IE" dirty="0" smtClean="0"/>
              <a:t>Fat</a:t>
            </a:r>
          </a:p>
          <a:p>
            <a:r>
              <a:rPr lang="en-IE" dirty="0" smtClean="0"/>
              <a:t>Water</a:t>
            </a:r>
          </a:p>
          <a:p>
            <a:r>
              <a:rPr lang="en-IE" dirty="0" smtClean="0"/>
              <a:t>Vitamins</a:t>
            </a:r>
          </a:p>
          <a:p>
            <a:r>
              <a:rPr lang="en-IE" dirty="0" smtClean="0"/>
              <a:t>Minerals</a:t>
            </a:r>
            <a:endParaRPr lang="en-IE" dirty="0"/>
          </a:p>
          <a:p>
            <a:r>
              <a:rPr lang="en-IE" dirty="0" smtClean="0"/>
              <a:t>All contribute to growth and function </a:t>
            </a:r>
          </a:p>
          <a:p>
            <a:pPr marL="0" indent="0">
              <a:buNone/>
            </a:pPr>
            <a:endParaRPr lang="en-IE" dirty="0"/>
          </a:p>
        </p:txBody>
      </p:sp>
      <p:pic>
        <p:nvPicPr>
          <p:cNvPr id="7" name="Picture 6"/>
          <p:cNvPicPr>
            <a:picLocks noChangeAspect="1"/>
          </p:cNvPicPr>
          <p:nvPr/>
        </p:nvPicPr>
        <p:blipFill>
          <a:blip r:embed="rId3"/>
          <a:stretch>
            <a:fillRect/>
          </a:stretch>
        </p:blipFill>
        <p:spPr>
          <a:xfrm>
            <a:off x="5296055" y="72244"/>
            <a:ext cx="3630457" cy="2206007"/>
          </a:xfrm>
          <a:prstGeom prst="rect">
            <a:avLst/>
          </a:prstGeom>
        </p:spPr>
      </p:pic>
    </p:spTree>
    <p:extLst>
      <p:ext uri="{BB962C8B-B14F-4D97-AF65-F5344CB8AC3E}">
        <p14:creationId xmlns:p14="http://schemas.microsoft.com/office/powerpoint/2010/main" val="20992741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94066A-11AC-1440-941B-A284D259811B}"/>
              </a:ext>
            </a:extLst>
          </p:cNvPr>
          <p:cNvSpPr>
            <a:spLocks noGrp="1"/>
          </p:cNvSpPr>
          <p:nvPr>
            <p:ph type="title"/>
          </p:nvPr>
        </p:nvSpPr>
        <p:spPr>
          <a:xfrm>
            <a:off x="485999" y="681350"/>
            <a:ext cx="8168000" cy="442700"/>
          </a:xfrm>
        </p:spPr>
        <p:txBody>
          <a:bodyPr/>
          <a:lstStyle/>
          <a:p>
            <a:r>
              <a:rPr lang="en-GB" sz="2400" dirty="0">
                <a:latin typeface="+mn-lt"/>
              </a:rPr>
              <a:t>Energy (calorie)</a:t>
            </a:r>
            <a:r>
              <a:rPr lang="en-GB" sz="2400" noProof="0" dirty="0">
                <a:latin typeface="+mn-lt"/>
              </a:rPr>
              <a:t> requirements</a:t>
            </a:r>
          </a:p>
        </p:txBody>
      </p:sp>
      <p:sp>
        <p:nvSpPr>
          <p:cNvPr id="4" name="Text Placeholder 3">
            <a:extLst>
              <a:ext uri="{FF2B5EF4-FFF2-40B4-BE49-F238E27FC236}">
                <a16:creationId xmlns:a16="http://schemas.microsoft.com/office/drawing/2014/main" xmlns="" id="{A2615135-869D-BF95-8A85-F98D4E40D6F3}"/>
              </a:ext>
            </a:extLst>
          </p:cNvPr>
          <p:cNvSpPr>
            <a:spLocks noGrp="1"/>
          </p:cNvSpPr>
          <p:nvPr>
            <p:ph type="body" sz="quarter" idx="17"/>
          </p:nvPr>
        </p:nvSpPr>
        <p:spPr>
          <a:xfrm>
            <a:off x="370163" y="1124050"/>
            <a:ext cx="8169001" cy="3338100"/>
          </a:xfrm>
        </p:spPr>
        <p:txBody>
          <a:bodyPr/>
          <a:lstStyle/>
          <a:p>
            <a:pPr marL="0" indent="0">
              <a:buNone/>
            </a:pPr>
            <a:r>
              <a:rPr lang="en-GB" noProof="0" dirty="0">
                <a:solidFill>
                  <a:schemeClr val="tx1"/>
                </a:solidFill>
              </a:rPr>
              <a:t>No specific recommendations for assessing energy needs for those with CP</a:t>
            </a:r>
            <a:r>
              <a:rPr lang="en-GB" noProof="0" dirty="0"/>
              <a:t>.</a:t>
            </a:r>
          </a:p>
          <a:p>
            <a:pPr marL="0" indent="0">
              <a:buNone/>
            </a:pPr>
            <a:r>
              <a:rPr lang="en-GB" noProof="0" dirty="0">
                <a:solidFill>
                  <a:schemeClr val="tx1"/>
                </a:solidFill>
              </a:rPr>
              <a:t>Calorie requirements differ for each individual depending on many factors:</a:t>
            </a:r>
          </a:p>
          <a:p>
            <a:r>
              <a:rPr lang="en-GB" dirty="0">
                <a:solidFill>
                  <a:schemeClr val="tx1"/>
                </a:solidFill>
              </a:rPr>
              <a:t>Growth - age</a:t>
            </a:r>
            <a:r>
              <a:rPr lang="en-GB" noProof="0" dirty="0">
                <a:solidFill>
                  <a:schemeClr val="tx1"/>
                </a:solidFill>
              </a:rPr>
              <a:t> </a:t>
            </a:r>
          </a:p>
          <a:p>
            <a:r>
              <a:rPr lang="en-GB" dirty="0">
                <a:solidFill>
                  <a:schemeClr val="tx1"/>
                </a:solidFill>
              </a:rPr>
              <a:t>Mobility</a:t>
            </a:r>
          </a:p>
          <a:p>
            <a:r>
              <a:rPr lang="en-GB" dirty="0">
                <a:solidFill>
                  <a:schemeClr val="tx1"/>
                </a:solidFill>
              </a:rPr>
              <a:t>Metabolism</a:t>
            </a:r>
          </a:p>
          <a:p>
            <a:r>
              <a:rPr lang="en-GB" dirty="0">
                <a:solidFill>
                  <a:schemeClr val="tx1"/>
                </a:solidFill>
              </a:rPr>
              <a:t>Muscle spasticity</a:t>
            </a:r>
          </a:p>
          <a:p>
            <a:r>
              <a:rPr lang="en-GB" dirty="0">
                <a:solidFill>
                  <a:schemeClr val="tx1"/>
                </a:solidFill>
              </a:rPr>
              <a:t>Dystonia </a:t>
            </a:r>
          </a:p>
          <a:p>
            <a:r>
              <a:rPr lang="en-GB" dirty="0">
                <a:solidFill>
                  <a:schemeClr val="tx1"/>
                </a:solidFill>
              </a:rPr>
              <a:t>Infection</a:t>
            </a:r>
          </a:p>
          <a:p>
            <a:r>
              <a:rPr lang="en-GB" dirty="0" smtClean="0">
                <a:solidFill>
                  <a:schemeClr val="tx1"/>
                </a:solidFill>
              </a:rPr>
              <a:t>Surgery</a:t>
            </a:r>
          </a:p>
          <a:p>
            <a:pPr marL="0" indent="0">
              <a:buNone/>
            </a:pPr>
            <a:r>
              <a:rPr lang="en-GB" b="0" i="0" u="none" strike="noStrike" baseline="0" noProof="0" dirty="0" smtClean="0">
                <a:solidFill>
                  <a:schemeClr val="tx1"/>
                </a:solidFill>
              </a:rPr>
              <a:t>                        Monitoring </a:t>
            </a:r>
            <a:r>
              <a:rPr lang="en-GB" dirty="0">
                <a:solidFill>
                  <a:schemeClr val="tx1"/>
                </a:solidFill>
              </a:rPr>
              <a:t>growth is the best indicator for energy requirements.  </a:t>
            </a:r>
            <a:endParaRPr lang="en-GB" b="0" i="0" u="none" strike="noStrike" baseline="0" noProof="0" dirty="0">
              <a:solidFill>
                <a:schemeClr val="tx1"/>
              </a:solidFill>
            </a:endParaRPr>
          </a:p>
          <a:p>
            <a:pPr marL="0" indent="0" algn="l">
              <a:buNone/>
            </a:pPr>
            <a:endParaRPr lang="en-GB" sz="1400" noProof="0" dirty="0">
              <a:latin typeface="+mj-lt"/>
            </a:endParaRPr>
          </a:p>
        </p:txBody>
      </p:sp>
      <p:pic>
        <p:nvPicPr>
          <p:cNvPr id="2050" name="Picture 2" descr="What is meant by A Balanced Diet and ...">
            <a:extLst>
              <a:ext uri="{FF2B5EF4-FFF2-40B4-BE49-F238E27FC236}">
                <a16:creationId xmlns:a16="http://schemas.microsoft.com/office/drawing/2014/main" xmlns="" id="{165BA35A-3475-69C1-53B8-8721BA669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9700" y="1917029"/>
            <a:ext cx="2745582" cy="200677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p:cNvSpPr/>
          <p:nvPr/>
        </p:nvSpPr>
        <p:spPr>
          <a:xfrm>
            <a:off x="648732" y="3990814"/>
            <a:ext cx="831357" cy="355624"/>
          </a:xfrm>
          <a:prstGeom prst="rightArrow">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l"/>
            <a:endParaRPr lang="en-IE" sz="1200" baseline="0" dirty="0">
              <a:solidFill>
                <a:schemeClr val="bg1"/>
              </a:solidFill>
            </a:endParaRPr>
          </a:p>
        </p:txBody>
      </p:sp>
    </p:spTree>
    <p:extLst>
      <p:ext uri="{BB962C8B-B14F-4D97-AF65-F5344CB8AC3E}">
        <p14:creationId xmlns:p14="http://schemas.microsoft.com/office/powerpoint/2010/main" val="398207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BCF30-8B82-6420-3270-C4019CF72F03}"/>
              </a:ext>
            </a:extLst>
          </p:cNvPr>
          <p:cNvSpPr>
            <a:spLocks noGrp="1"/>
          </p:cNvSpPr>
          <p:nvPr>
            <p:ph type="title"/>
          </p:nvPr>
        </p:nvSpPr>
        <p:spPr>
          <a:xfrm>
            <a:off x="487000" y="681350"/>
            <a:ext cx="8168000" cy="442700"/>
          </a:xfrm>
        </p:spPr>
        <p:txBody>
          <a:bodyPr/>
          <a:lstStyle/>
          <a:p>
            <a:r>
              <a:rPr lang="en-GB" sz="2400" dirty="0">
                <a:latin typeface="+mn-lt"/>
              </a:rPr>
              <a:t>Protein</a:t>
            </a:r>
            <a:r>
              <a:rPr lang="en-GB" dirty="0"/>
              <a:t> </a:t>
            </a:r>
          </a:p>
        </p:txBody>
      </p:sp>
      <p:sp>
        <p:nvSpPr>
          <p:cNvPr id="4" name="Text Placeholder 3">
            <a:extLst>
              <a:ext uri="{FF2B5EF4-FFF2-40B4-BE49-F238E27FC236}">
                <a16:creationId xmlns:a16="http://schemas.microsoft.com/office/drawing/2014/main" xmlns="" id="{99284EFE-5622-8C7F-2BBA-269F4FDC9563}"/>
              </a:ext>
            </a:extLst>
          </p:cNvPr>
          <p:cNvSpPr>
            <a:spLocks noGrp="1"/>
          </p:cNvSpPr>
          <p:nvPr>
            <p:ph type="body" sz="quarter" idx="17"/>
          </p:nvPr>
        </p:nvSpPr>
        <p:spPr>
          <a:xfrm>
            <a:off x="487000" y="1124050"/>
            <a:ext cx="4715549" cy="3011768"/>
          </a:xfrm>
        </p:spPr>
        <p:txBody>
          <a:bodyPr/>
          <a:lstStyle/>
          <a:p>
            <a:pPr marL="0" indent="0">
              <a:buNone/>
            </a:pPr>
            <a:r>
              <a:rPr lang="en-US" sz="1400" dirty="0"/>
              <a:t>Protein is essential for children's growth, development, and overall health, playing a critical role in building muscles, repairing tissues, and supporting immune function.</a:t>
            </a:r>
          </a:p>
          <a:p>
            <a:endParaRPr lang="en-US" sz="1400" dirty="0"/>
          </a:p>
          <a:p>
            <a:r>
              <a:rPr lang="en-US" sz="1400" dirty="0"/>
              <a:t>Immune system – production of antibodies that help fight </a:t>
            </a:r>
            <a:r>
              <a:rPr lang="en-US" sz="1400" dirty="0" smtClean="0"/>
              <a:t>infections.</a:t>
            </a:r>
            <a:endParaRPr lang="en-US" sz="1400" dirty="0"/>
          </a:p>
          <a:p>
            <a:r>
              <a:rPr lang="en-US" sz="1400" dirty="0"/>
              <a:t>Building blocks for </a:t>
            </a:r>
            <a:r>
              <a:rPr lang="en-US" sz="1400" dirty="0" smtClean="0"/>
              <a:t>muscles. </a:t>
            </a:r>
            <a:endParaRPr lang="en-US" sz="1400" dirty="0"/>
          </a:p>
          <a:p>
            <a:r>
              <a:rPr lang="en-US" sz="1400" dirty="0"/>
              <a:t>Repair of tissue/skin </a:t>
            </a:r>
            <a:r>
              <a:rPr lang="en-US" sz="1400" dirty="0" smtClean="0"/>
              <a:t>integrity.</a:t>
            </a:r>
            <a:endParaRPr lang="en-US" sz="1400" dirty="0"/>
          </a:p>
          <a:p>
            <a:r>
              <a:rPr lang="en-US" sz="1400" dirty="0"/>
              <a:t>Pre and post </a:t>
            </a:r>
            <a:r>
              <a:rPr lang="en-US" sz="1400" dirty="0" smtClean="0"/>
              <a:t>surgery.</a:t>
            </a:r>
            <a:endParaRPr lang="en-US" sz="1400" dirty="0"/>
          </a:p>
          <a:p>
            <a:r>
              <a:rPr lang="en-US" sz="1400" dirty="0"/>
              <a:t>Recommendations for protein intake is the same as for those without CP.</a:t>
            </a:r>
          </a:p>
          <a:p>
            <a:endParaRPr lang="en-GB" dirty="0"/>
          </a:p>
        </p:txBody>
      </p:sp>
      <p:pic>
        <p:nvPicPr>
          <p:cNvPr id="3078" name="Picture 6" descr="High-Protein Foods: 20 Best Protein Sources">
            <a:extLst>
              <a:ext uri="{FF2B5EF4-FFF2-40B4-BE49-F238E27FC236}">
                <a16:creationId xmlns:a16="http://schemas.microsoft.com/office/drawing/2014/main" xmlns="" id="{279D5028-6535-3882-77A4-F9B733F501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8678" y="1931869"/>
            <a:ext cx="3240193" cy="2203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6386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426583-D485-136F-E580-56EA43A3E306}"/>
              </a:ext>
            </a:extLst>
          </p:cNvPr>
          <p:cNvSpPr>
            <a:spLocks noGrp="1"/>
          </p:cNvSpPr>
          <p:nvPr>
            <p:ph type="title"/>
          </p:nvPr>
        </p:nvSpPr>
        <p:spPr>
          <a:xfrm>
            <a:off x="314549" y="676505"/>
            <a:ext cx="8168000" cy="442700"/>
          </a:xfrm>
        </p:spPr>
        <p:txBody>
          <a:bodyPr/>
          <a:lstStyle/>
          <a:p>
            <a:r>
              <a:rPr lang="en-GB" sz="2400" dirty="0" smtClean="0">
                <a:latin typeface="+mn-lt"/>
              </a:rPr>
              <a:t>Fluid </a:t>
            </a:r>
            <a:endParaRPr lang="en-GB" sz="2400" dirty="0">
              <a:latin typeface="+mn-lt"/>
            </a:endParaRPr>
          </a:p>
        </p:txBody>
      </p:sp>
      <p:sp>
        <p:nvSpPr>
          <p:cNvPr id="4" name="Text Placeholder 3">
            <a:extLst>
              <a:ext uri="{FF2B5EF4-FFF2-40B4-BE49-F238E27FC236}">
                <a16:creationId xmlns:a16="http://schemas.microsoft.com/office/drawing/2014/main" xmlns="" id="{53E8374D-1677-27E9-9000-4E8CC94D4B7B}"/>
              </a:ext>
            </a:extLst>
          </p:cNvPr>
          <p:cNvSpPr>
            <a:spLocks noGrp="1"/>
          </p:cNvSpPr>
          <p:nvPr>
            <p:ph type="body" sz="quarter" idx="17"/>
          </p:nvPr>
        </p:nvSpPr>
        <p:spPr>
          <a:xfrm>
            <a:off x="314549" y="1058212"/>
            <a:ext cx="8829451" cy="3579625"/>
          </a:xfrm>
        </p:spPr>
        <p:txBody>
          <a:bodyPr/>
          <a:lstStyle/>
          <a:p>
            <a:pPr marL="0" indent="0">
              <a:buNone/>
            </a:pPr>
            <a:r>
              <a:rPr lang="en-IE" sz="1400" b="1" dirty="0">
                <a:solidFill>
                  <a:schemeClr val="tx1"/>
                </a:solidFill>
              </a:rPr>
              <a:t>Fluid –</a:t>
            </a:r>
            <a:r>
              <a:rPr lang="en-IE" sz="1400" dirty="0">
                <a:solidFill>
                  <a:schemeClr val="tx1"/>
                </a:solidFill>
              </a:rPr>
              <a:t> Needs careful attention – risk of dehydration due to inability to communicate thirst, drooling, perspiration, unsafe swallow. </a:t>
            </a:r>
          </a:p>
          <a:p>
            <a:r>
              <a:rPr lang="en-IE" sz="1400" dirty="0">
                <a:solidFill>
                  <a:schemeClr val="tx1"/>
                </a:solidFill>
              </a:rPr>
              <a:t>No specific guidelines on requirements for CP. </a:t>
            </a:r>
          </a:p>
          <a:p>
            <a:r>
              <a:rPr lang="en-IE" sz="1400" dirty="0">
                <a:solidFill>
                  <a:schemeClr val="tx1"/>
                </a:solidFill>
              </a:rPr>
              <a:t>Calculated by weight. </a:t>
            </a:r>
          </a:p>
          <a:p>
            <a:pPr marL="0" indent="0">
              <a:buNone/>
            </a:pPr>
            <a:r>
              <a:rPr lang="en-IE" sz="1400" b="1" dirty="0">
                <a:solidFill>
                  <a:schemeClr val="tx1"/>
                </a:solidFill>
              </a:rPr>
              <a:t>Drooling</a:t>
            </a:r>
          </a:p>
          <a:p>
            <a:r>
              <a:rPr lang="en-IE" sz="1400" dirty="0">
                <a:solidFill>
                  <a:schemeClr val="tx1"/>
                </a:solidFill>
              </a:rPr>
              <a:t>1.5 litre of saliva produced per day. </a:t>
            </a:r>
          </a:p>
          <a:p>
            <a:r>
              <a:rPr lang="en-IE" sz="1400" dirty="0">
                <a:solidFill>
                  <a:schemeClr val="tx1"/>
                </a:solidFill>
              </a:rPr>
              <a:t>Adults swallow once per minute.</a:t>
            </a:r>
          </a:p>
          <a:p>
            <a:r>
              <a:rPr lang="en-IE" sz="1400" dirty="0">
                <a:solidFill>
                  <a:schemeClr val="tx1"/>
                </a:solidFill>
              </a:rPr>
              <a:t>Important to account for losses via drooling. </a:t>
            </a:r>
          </a:p>
          <a:p>
            <a:pPr marL="0" indent="0">
              <a:buNone/>
            </a:pPr>
            <a:r>
              <a:rPr lang="en-IE" sz="1400" b="1" dirty="0">
                <a:solidFill>
                  <a:schemeClr val="tx1"/>
                </a:solidFill>
              </a:rPr>
              <a:t>Thickeners</a:t>
            </a:r>
          </a:p>
          <a:p>
            <a:pPr marL="0" indent="0">
              <a:buNone/>
            </a:pPr>
            <a:r>
              <a:rPr lang="en-IE" sz="1400" dirty="0" err="1">
                <a:solidFill>
                  <a:schemeClr val="tx1"/>
                </a:solidFill>
              </a:rPr>
              <a:t>Carobel</a:t>
            </a:r>
            <a:r>
              <a:rPr lang="en-IE" sz="1400" dirty="0">
                <a:solidFill>
                  <a:schemeClr val="tx1"/>
                </a:solidFill>
              </a:rPr>
              <a:t> – Carob bean gum </a:t>
            </a:r>
          </a:p>
          <a:p>
            <a:pPr marL="0" indent="0">
              <a:buNone/>
            </a:pPr>
            <a:r>
              <a:rPr lang="en-US" sz="1400" dirty="0" err="1" smtClean="0">
                <a:solidFill>
                  <a:schemeClr val="tx1"/>
                </a:solidFill>
              </a:rPr>
              <a:t>Nutilis</a:t>
            </a:r>
            <a:r>
              <a:rPr lang="en-US" sz="1400" dirty="0" smtClean="0">
                <a:solidFill>
                  <a:schemeClr val="tx1"/>
                </a:solidFill>
              </a:rPr>
              <a:t> </a:t>
            </a:r>
            <a:r>
              <a:rPr lang="en-US" sz="1400" dirty="0">
                <a:solidFill>
                  <a:schemeClr val="tx1"/>
                </a:solidFill>
              </a:rPr>
              <a:t>clear </a:t>
            </a:r>
            <a:r>
              <a:rPr lang="en-US" sz="1400" dirty="0" smtClean="0">
                <a:solidFill>
                  <a:schemeClr val="tx1"/>
                </a:solidFill>
              </a:rPr>
              <a:t>- </a:t>
            </a:r>
            <a:r>
              <a:rPr lang="en-US" sz="1400" dirty="0">
                <a:solidFill>
                  <a:schemeClr val="tx1"/>
                </a:solidFill>
              </a:rPr>
              <a:t>&gt; 3 years - Clear gum-based thickeners are preferred due to their improved stability and </a:t>
            </a:r>
            <a:r>
              <a:rPr lang="en-US" sz="1400" dirty="0"/>
              <a:t>palatability. </a:t>
            </a:r>
            <a:endParaRPr lang="en-IE" sz="1400" dirty="0">
              <a:solidFill>
                <a:schemeClr val="tx1"/>
              </a:solidFill>
            </a:endParaRPr>
          </a:p>
          <a:p>
            <a:pPr marL="0" indent="0">
              <a:buNone/>
            </a:pPr>
            <a:endParaRPr lang="en-IE" dirty="0">
              <a:solidFill>
                <a:srgbClr val="333333"/>
              </a:solidFill>
            </a:endParaRPr>
          </a:p>
          <a:p>
            <a:endParaRPr lang="en-IE" sz="1400" dirty="0">
              <a:solidFill>
                <a:schemeClr val="tx1"/>
              </a:solidFill>
              <a:latin typeface="+mj-lt"/>
            </a:endParaRPr>
          </a:p>
          <a:p>
            <a:pPr marL="0" indent="0">
              <a:buNone/>
            </a:pPr>
            <a:endParaRPr lang="en-IE" sz="1400" dirty="0">
              <a:solidFill>
                <a:schemeClr val="tx1"/>
              </a:solidFill>
              <a:latin typeface="+mj-lt"/>
            </a:endParaRPr>
          </a:p>
          <a:p>
            <a:endParaRPr lang="en-GB" dirty="0"/>
          </a:p>
        </p:txBody>
      </p:sp>
      <p:pic>
        <p:nvPicPr>
          <p:cNvPr id="3" name="Picture 2">
            <a:extLst>
              <a:ext uri="{FF2B5EF4-FFF2-40B4-BE49-F238E27FC236}">
                <a16:creationId xmlns:a16="http://schemas.microsoft.com/office/drawing/2014/main" xmlns="" id="{4593FBB3-8E42-4AB6-7D55-9D20861D4154}"/>
              </a:ext>
            </a:extLst>
          </p:cNvPr>
          <p:cNvPicPr>
            <a:picLocks noChangeAspect="1"/>
          </p:cNvPicPr>
          <p:nvPr/>
        </p:nvPicPr>
        <p:blipFill>
          <a:blip r:embed="rId3"/>
          <a:stretch>
            <a:fillRect/>
          </a:stretch>
        </p:blipFill>
        <p:spPr>
          <a:xfrm>
            <a:off x="5943342" y="1589152"/>
            <a:ext cx="2775765" cy="2136038"/>
          </a:xfrm>
          <a:prstGeom prst="rect">
            <a:avLst/>
          </a:prstGeom>
        </p:spPr>
      </p:pic>
    </p:spTree>
    <p:extLst>
      <p:ext uri="{BB962C8B-B14F-4D97-AF65-F5344CB8AC3E}">
        <p14:creationId xmlns:p14="http://schemas.microsoft.com/office/powerpoint/2010/main" val="3163477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AFD8CF-5CA4-C949-A2AB-2947542A976C}"/>
              </a:ext>
            </a:extLst>
          </p:cNvPr>
          <p:cNvSpPr>
            <a:spLocks noGrp="1"/>
          </p:cNvSpPr>
          <p:nvPr>
            <p:ph type="title"/>
          </p:nvPr>
        </p:nvSpPr>
        <p:spPr>
          <a:xfrm>
            <a:off x="485999" y="681350"/>
            <a:ext cx="8168000" cy="442700"/>
          </a:xfrm>
        </p:spPr>
        <p:txBody>
          <a:bodyPr/>
          <a:lstStyle/>
          <a:p>
            <a:r>
              <a:rPr lang="en-GB" sz="2400" dirty="0">
                <a:latin typeface="+mn-lt"/>
              </a:rPr>
              <a:t>Calcium and Vitamin D </a:t>
            </a:r>
          </a:p>
        </p:txBody>
      </p:sp>
      <p:sp>
        <p:nvSpPr>
          <p:cNvPr id="4" name="Text Placeholder 3">
            <a:extLst>
              <a:ext uri="{FF2B5EF4-FFF2-40B4-BE49-F238E27FC236}">
                <a16:creationId xmlns:a16="http://schemas.microsoft.com/office/drawing/2014/main" xmlns="" id="{922FAD61-CC23-BC92-DBE9-837AB0B439F4}"/>
              </a:ext>
            </a:extLst>
          </p:cNvPr>
          <p:cNvSpPr>
            <a:spLocks noGrp="1"/>
          </p:cNvSpPr>
          <p:nvPr>
            <p:ph type="body" sz="quarter" idx="17"/>
          </p:nvPr>
        </p:nvSpPr>
        <p:spPr>
          <a:xfrm>
            <a:off x="485999" y="1232263"/>
            <a:ext cx="5595996" cy="3155012"/>
          </a:xfrm>
        </p:spPr>
        <p:txBody>
          <a:bodyPr/>
          <a:lstStyle/>
          <a:p>
            <a:pPr marL="0" indent="0">
              <a:buNone/>
            </a:pPr>
            <a:r>
              <a:rPr lang="en-US" sz="1200" b="1" dirty="0"/>
              <a:t>Calcium</a:t>
            </a:r>
          </a:p>
          <a:p>
            <a:pPr marL="0" indent="0">
              <a:buNone/>
            </a:pPr>
            <a:r>
              <a:rPr lang="en-US" sz="1200" dirty="0" smtClean="0"/>
              <a:t>Approx. </a:t>
            </a:r>
            <a:r>
              <a:rPr lang="en-US" sz="1200" dirty="0"/>
              <a:t>99% of calcium is contained in the skeletal system.</a:t>
            </a:r>
          </a:p>
          <a:p>
            <a:pPr marL="0" indent="0">
              <a:buNone/>
            </a:pPr>
            <a:r>
              <a:rPr lang="en-US" sz="1200" dirty="0" smtClean="0"/>
              <a:t>It is critical in:</a:t>
            </a:r>
            <a:endParaRPr lang="en-US" sz="1200" dirty="0"/>
          </a:p>
          <a:p>
            <a:r>
              <a:rPr lang="en-US" sz="1200" dirty="0"/>
              <a:t>helping build strong bones and teeth</a:t>
            </a:r>
          </a:p>
          <a:p>
            <a:r>
              <a:rPr lang="en-US" sz="1200" dirty="0"/>
              <a:t>regulating muscle contractions, including your heartbeat</a:t>
            </a:r>
          </a:p>
          <a:p>
            <a:r>
              <a:rPr lang="en-US" sz="1200" dirty="0"/>
              <a:t>making sure blood clots normally</a:t>
            </a:r>
          </a:p>
          <a:p>
            <a:pPr marL="0" indent="0">
              <a:buNone/>
            </a:pPr>
            <a:r>
              <a:rPr lang="en-US" sz="1200" b="1" dirty="0"/>
              <a:t>Vitamin D </a:t>
            </a:r>
          </a:p>
          <a:p>
            <a:r>
              <a:rPr lang="en-US" sz="1200" dirty="0"/>
              <a:t>Essential for absorption of calcium and phosphorus to maintain bone and teeth strength. </a:t>
            </a:r>
          </a:p>
          <a:p>
            <a:r>
              <a:rPr lang="en-US" sz="1200" dirty="0"/>
              <a:t>Crucial role in supporting the immune system</a:t>
            </a:r>
          </a:p>
          <a:p>
            <a:r>
              <a:rPr lang="en-US" sz="1200" dirty="0"/>
              <a:t>Important role in muscle function.</a:t>
            </a:r>
          </a:p>
          <a:p>
            <a:pPr marL="0" indent="0">
              <a:buNone/>
            </a:pPr>
            <a:endParaRPr lang="en-US" sz="1200" dirty="0"/>
          </a:p>
        </p:txBody>
      </p:sp>
      <p:pic>
        <p:nvPicPr>
          <p:cNvPr id="3" name="Picture 2">
            <a:extLst>
              <a:ext uri="{FF2B5EF4-FFF2-40B4-BE49-F238E27FC236}">
                <a16:creationId xmlns:a16="http://schemas.microsoft.com/office/drawing/2014/main" xmlns="" id="{10DC6CE7-6723-F9CA-94CC-124B8F6FA215}"/>
              </a:ext>
            </a:extLst>
          </p:cNvPr>
          <p:cNvPicPr>
            <a:picLocks noChangeAspect="1"/>
          </p:cNvPicPr>
          <p:nvPr/>
        </p:nvPicPr>
        <p:blipFill>
          <a:blip r:embed="rId2"/>
          <a:stretch>
            <a:fillRect/>
          </a:stretch>
        </p:blipFill>
        <p:spPr>
          <a:xfrm>
            <a:off x="6486780" y="94770"/>
            <a:ext cx="2578763" cy="2477414"/>
          </a:xfrm>
          <a:prstGeom prst="rect">
            <a:avLst/>
          </a:prstGeom>
        </p:spPr>
      </p:pic>
    </p:spTree>
    <p:extLst>
      <p:ext uri="{BB962C8B-B14F-4D97-AF65-F5344CB8AC3E}">
        <p14:creationId xmlns:p14="http://schemas.microsoft.com/office/powerpoint/2010/main" val="1617994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E84F91-C0EE-92FD-6B03-8BBB013B69F5}"/>
              </a:ext>
            </a:extLst>
          </p:cNvPr>
          <p:cNvSpPr>
            <a:spLocks noGrp="1"/>
          </p:cNvSpPr>
          <p:nvPr>
            <p:ph type="title"/>
          </p:nvPr>
        </p:nvSpPr>
        <p:spPr>
          <a:xfrm>
            <a:off x="422756" y="623166"/>
            <a:ext cx="8168000" cy="442700"/>
          </a:xfrm>
        </p:spPr>
        <p:txBody>
          <a:bodyPr/>
          <a:lstStyle/>
          <a:p>
            <a:r>
              <a:rPr lang="en-GB" sz="2400" dirty="0">
                <a:latin typeface="+mn-lt"/>
              </a:rPr>
              <a:t>Calcium and Vitamin D  </a:t>
            </a:r>
          </a:p>
        </p:txBody>
      </p:sp>
      <p:sp>
        <p:nvSpPr>
          <p:cNvPr id="4" name="Text Placeholder 3">
            <a:extLst>
              <a:ext uri="{FF2B5EF4-FFF2-40B4-BE49-F238E27FC236}">
                <a16:creationId xmlns:a16="http://schemas.microsoft.com/office/drawing/2014/main" xmlns="" id="{0BED8EC6-16C8-B7ED-F466-7B0D6D686CFF}"/>
              </a:ext>
            </a:extLst>
          </p:cNvPr>
          <p:cNvSpPr>
            <a:spLocks noGrp="1"/>
          </p:cNvSpPr>
          <p:nvPr>
            <p:ph type="body" sz="quarter" idx="17"/>
          </p:nvPr>
        </p:nvSpPr>
        <p:spPr>
          <a:xfrm>
            <a:off x="487499" y="1065866"/>
            <a:ext cx="8169001" cy="3011768"/>
          </a:xfrm>
        </p:spPr>
        <p:txBody>
          <a:bodyPr/>
          <a:lstStyle/>
          <a:p>
            <a:r>
              <a:rPr lang="en-GB" dirty="0"/>
              <a:t>So important for bone health. </a:t>
            </a:r>
          </a:p>
          <a:p>
            <a:r>
              <a:rPr lang="en-IE" dirty="0"/>
              <a:t>Prevalence of fractures </a:t>
            </a:r>
          </a:p>
          <a:p>
            <a:pPr lvl="1"/>
            <a:r>
              <a:rPr lang="en-IE" sz="1600" dirty="0">
                <a:solidFill>
                  <a:srgbClr val="1F1F1F"/>
                </a:solidFill>
              </a:rPr>
              <a:t>1.6% to 3.6% per year in whole paediatric population </a:t>
            </a:r>
          </a:p>
          <a:p>
            <a:pPr lvl="1"/>
            <a:r>
              <a:rPr lang="en-IE" sz="1600" dirty="0">
                <a:solidFill>
                  <a:srgbClr val="1F1F1F"/>
                </a:solidFill>
              </a:rPr>
              <a:t>In CP population ranges from 4% to 12% </a:t>
            </a:r>
          </a:p>
          <a:p>
            <a:pPr lvl="2"/>
            <a:r>
              <a:rPr lang="en-IE" sz="1600" dirty="0">
                <a:solidFill>
                  <a:srgbClr val="1F1F1F"/>
                </a:solidFill>
              </a:rPr>
              <a:t>ambulatory status having a significant contribution to higher fracture incidence </a:t>
            </a:r>
          </a:p>
          <a:p>
            <a:pPr lvl="2"/>
            <a:r>
              <a:rPr lang="en-IE" sz="1600" dirty="0">
                <a:solidFill>
                  <a:srgbClr val="1F1F1F"/>
                </a:solidFill>
              </a:rPr>
              <a:t>Higher GMFCS IV and V higher </a:t>
            </a:r>
            <a:r>
              <a:rPr lang="en-IE" sz="1600" dirty="0" smtClean="0">
                <a:solidFill>
                  <a:srgbClr val="1F1F1F"/>
                </a:solidFill>
              </a:rPr>
              <a:t>risk.</a:t>
            </a:r>
            <a:endParaRPr lang="en-IE" sz="1600" dirty="0"/>
          </a:p>
          <a:p>
            <a:endParaRPr lang="en-GB" dirty="0"/>
          </a:p>
        </p:txBody>
      </p:sp>
    </p:spTree>
    <p:extLst>
      <p:ext uri="{BB962C8B-B14F-4D97-AF65-F5344CB8AC3E}">
        <p14:creationId xmlns:p14="http://schemas.microsoft.com/office/powerpoint/2010/main" val="12892256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33999AA5-E62D-4DD0-B3FE-DB48EE0C7D94}"/>
              </a:ext>
            </a:extLst>
          </p:cNvPr>
          <p:cNvSpPr>
            <a:spLocks noGrp="1"/>
          </p:cNvSpPr>
          <p:nvPr>
            <p:ph type="body" sz="quarter" idx="16"/>
          </p:nvPr>
        </p:nvSpPr>
        <p:spPr>
          <a:xfrm>
            <a:off x="515937" y="640783"/>
            <a:ext cx="8112125" cy="553756"/>
          </a:xfrm>
        </p:spPr>
        <p:txBody>
          <a:bodyPr/>
          <a:lstStyle/>
          <a:p>
            <a:r>
              <a:rPr lang="en-IE" sz="2400" b="1" dirty="0" smtClean="0">
                <a:solidFill>
                  <a:srgbClr val="0070C0"/>
                </a:solidFill>
                <a:latin typeface="+mn-lt"/>
              </a:rPr>
              <a:t>Bone Health -risk </a:t>
            </a:r>
            <a:r>
              <a:rPr lang="en-IE" sz="2400" b="1" dirty="0">
                <a:solidFill>
                  <a:srgbClr val="0070C0"/>
                </a:solidFill>
                <a:latin typeface="+mn-lt"/>
              </a:rPr>
              <a:t>factors </a:t>
            </a:r>
          </a:p>
        </p:txBody>
      </p:sp>
      <p:sp>
        <p:nvSpPr>
          <p:cNvPr id="4" name="Text Placeholder 3">
            <a:extLst>
              <a:ext uri="{FF2B5EF4-FFF2-40B4-BE49-F238E27FC236}">
                <a16:creationId xmlns:a16="http://schemas.microsoft.com/office/drawing/2014/main" xmlns="" id="{87178FBB-1393-46BB-A456-7787F34D50AB}"/>
              </a:ext>
            </a:extLst>
          </p:cNvPr>
          <p:cNvSpPr>
            <a:spLocks noGrp="1"/>
          </p:cNvSpPr>
          <p:nvPr>
            <p:ph type="body" sz="quarter" idx="17"/>
          </p:nvPr>
        </p:nvSpPr>
        <p:spPr>
          <a:xfrm>
            <a:off x="429173" y="1214071"/>
            <a:ext cx="8169001" cy="3011768"/>
          </a:xfrm>
        </p:spPr>
        <p:txBody>
          <a:bodyPr/>
          <a:lstStyle/>
          <a:p>
            <a:r>
              <a:rPr lang="en-IE" dirty="0">
                <a:solidFill>
                  <a:srgbClr val="1F1F1F"/>
                </a:solidFill>
              </a:rPr>
              <a:t>Decreased mobility (weight bearing and dynamic movement ) </a:t>
            </a:r>
          </a:p>
          <a:p>
            <a:r>
              <a:rPr lang="en-IE" dirty="0"/>
              <a:t>GMFCS level (I -III – typical locations for age, IV / V – distal femur and lower extremities) </a:t>
            </a:r>
          </a:p>
          <a:p>
            <a:r>
              <a:rPr lang="en-IE" dirty="0"/>
              <a:t>Medication – particularly </a:t>
            </a:r>
            <a:r>
              <a:rPr lang="en-IE" dirty="0" smtClean="0"/>
              <a:t>anti-epileptic </a:t>
            </a:r>
            <a:r>
              <a:rPr lang="en-IE" dirty="0"/>
              <a:t>medication</a:t>
            </a:r>
          </a:p>
          <a:p>
            <a:r>
              <a:rPr lang="en-IE" dirty="0"/>
              <a:t>Steroids &gt; 3months </a:t>
            </a:r>
          </a:p>
          <a:p>
            <a:r>
              <a:rPr lang="en-IE" dirty="0"/>
              <a:t>Any </a:t>
            </a:r>
            <a:r>
              <a:rPr lang="en-IE" dirty="0" smtClean="0"/>
              <a:t>fractures (x </a:t>
            </a:r>
            <a:r>
              <a:rPr lang="en-IE" dirty="0"/>
              <a:t>1 odds </a:t>
            </a:r>
            <a:r>
              <a:rPr lang="en-IE" dirty="0" smtClean="0"/>
              <a:t>increase 1.9 </a:t>
            </a:r>
            <a:r>
              <a:rPr lang="en-IE" dirty="0"/>
              <a:t>on further </a:t>
            </a:r>
            <a:r>
              <a:rPr lang="en-IE" dirty="0" smtClean="0"/>
              <a:t>fracture odds </a:t>
            </a:r>
            <a:r>
              <a:rPr lang="en-IE" dirty="0"/>
              <a:t>increase to 3.04 times to have another).  </a:t>
            </a:r>
          </a:p>
          <a:p>
            <a:r>
              <a:rPr lang="en-IE" dirty="0"/>
              <a:t>Poor nutrition or limited diet</a:t>
            </a:r>
          </a:p>
          <a:p>
            <a:r>
              <a:rPr lang="en-IE" dirty="0"/>
              <a:t>Suboptimal vitamin D levels </a:t>
            </a:r>
          </a:p>
          <a:p>
            <a:r>
              <a:rPr lang="en-IE" dirty="0"/>
              <a:t>Endocrine disorder – GH, Thyroid and sex hormones </a:t>
            </a:r>
          </a:p>
          <a:p>
            <a:r>
              <a:rPr lang="en-IE" dirty="0"/>
              <a:t>Puberty – early/ later</a:t>
            </a:r>
          </a:p>
        </p:txBody>
      </p:sp>
    </p:spTree>
    <p:extLst>
      <p:ext uri="{BB962C8B-B14F-4D97-AF65-F5344CB8AC3E}">
        <p14:creationId xmlns:p14="http://schemas.microsoft.com/office/powerpoint/2010/main" val="3252466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265279-304B-AACC-E167-F8943DBE5D58}"/>
              </a:ext>
            </a:extLst>
          </p:cNvPr>
          <p:cNvSpPr>
            <a:spLocks noGrp="1"/>
          </p:cNvSpPr>
          <p:nvPr>
            <p:ph type="title"/>
          </p:nvPr>
        </p:nvSpPr>
        <p:spPr>
          <a:xfrm>
            <a:off x="422756" y="681350"/>
            <a:ext cx="8168000" cy="442700"/>
          </a:xfrm>
        </p:spPr>
        <p:txBody>
          <a:bodyPr/>
          <a:lstStyle/>
          <a:p>
            <a:r>
              <a:rPr lang="en-GB" sz="2400" dirty="0">
                <a:latin typeface="+mn-lt"/>
              </a:rPr>
              <a:t>Calcium </a:t>
            </a:r>
          </a:p>
        </p:txBody>
      </p:sp>
      <p:sp>
        <p:nvSpPr>
          <p:cNvPr id="4" name="Text Placeholder 3">
            <a:extLst>
              <a:ext uri="{FF2B5EF4-FFF2-40B4-BE49-F238E27FC236}">
                <a16:creationId xmlns:a16="http://schemas.microsoft.com/office/drawing/2014/main" xmlns="" id="{7F6C3818-7DA5-AB56-E58E-B397F07E6229}"/>
              </a:ext>
            </a:extLst>
          </p:cNvPr>
          <p:cNvSpPr>
            <a:spLocks noGrp="1"/>
          </p:cNvSpPr>
          <p:nvPr>
            <p:ph type="body" sz="quarter" idx="17"/>
          </p:nvPr>
        </p:nvSpPr>
        <p:spPr/>
        <p:txBody>
          <a:bodyPr/>
          <a:lstStyle/>
          <a:p>
            <a:r>
              <a:rPr lang="en-US" dirty="0"/>
              <a:t>The richest sources of calcium in the diet are dairy foods such as:</a:t>
            </a:r>
          </a:p>
          <a:p>
            <a:r>
              <a:rPr lang="en-US" dirty="0"/>
              <a:t> Milk</a:t>
            </a:r>
          </a:p>
          <a:p>
            <a:r>
              <a:rPr lang="en-US" dirty="0"/>
              <a:t>Yogurt</a:t>
            </a:r>
          </a:p>
          <a:p>
            <a:r>
              <a:rPr lang="en-US" dirty="0"/>
              <a:t> Cheese</a:t>
            </a:r>
          </a:p>
          <a:p>
            <a:r>
              <a:rPr lang="en-US" dirty="0"/>
              <a:t>The human body easily absorbs calcium from dairy foods, and therefore they are the best sources of calcium in the diet.</a:t>
            </a:r>
          </a:p>
          <a:p>
            <a:r>
              <a:rPr lang="en-US" dirty="0"/>
              <a:t>Calcium is also found in </a:t>
            </a:r>
            <a:r>
              <a:rPr lang="en-US" u="sng" dirty="0"/>
              <a:t>other foods</a:t>
            </a:r>
            <a:r>
              <a:rPr lang="en-US" dirty="0"/>
              <a:t> such as fortified breakfast cereals, peas, beans, green vegetables such as broccoli, spinach and cabbage, softened bones of tinned fish such as sardines or salmon, white bread and dried fruit.  </a:t>
            </a:r>
          </a:p>
          <a:p>
            <a:r>
              <a:rPr lang="en-US" dirty="0"/>
              <a:t>Milk alternatives are usually well fortified with calcium, unless organic </a:t>
            </a:r>
            <a:r>
              <a:rPr lang="en-US" dirty="0" smtClean="0"/>
              <a:t>brand – not fortified.  </a:t>
            </a:r>
            <a:endParaRPr lang="en-US" dirty="0"/>
          </a:p>
          <a:p>
            <a:endParaRPr lang="en-GB" dirty="0"/>
          </a:p>
        </p:txBody>
      </p:sp>
      <p:pic>
        <p:nvPicPr>
          <p:cNvPr id="1026" name="Picture 2" descr="Opinions Vary on Benefits of Milk ...">
            <a:extLst>
              <a:ext uri="{FF2B5EF4-FFF2-40B4-BE49-F238E27FC236}">
                <a16:creationId xmlns:a16="http://schemas.microsoft.com/office/drawing/2014/main" xmlns="" id="{9375044A-EE79-86B4-3673-5174179F5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3638" y="-24206"/>
            <a:ext cx="1178720" cy="11042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9BAB168C-FC73-DA72-3DB5-0A37F84FBC81}"/>
              </a:ext>
            </a:extLst>
          </p:cNvPr>
          <p:cNvPicPr>
            <a:picLocks noChangeAspect="1"/>
          </p:cNvPicPr>
          <p:nvPr/>
        </p:nvPicPr>
        <p:blipFill>
          <a:blip r:embed="rId4"/>
          <a:stretch>
            <a:fillRect/>
          </a:stretch>
        </p:blipFill>
        <p:spPr>
          <a:xfrm>
            <a:off x="7240107" y="94366"/>
            <a:ext cx="1481137" cy="940095"/>
          </a:xfrm>
          <a:prstGeom prst="rect">
            <a:avLst/>
          </a:prstGeom>
        </p:spPr>
      </p:pic>
      <p:pic>
        <p:nvPicPr>
          <p:cNvPr id="5" name="Picture 4">
            <a:extLst>
              <a:ext uri="{FF2B5EF4-FFF2-40B4-BE49-F238E27FC236}">
                <a16:creationId xmlns:a16="http://schemas.microsoft.com/office/drawing/2014/main" xmlns="" id="{AD393203-1CD8-70B7-57B9-F698ED65E40E}"/>
              </a:ext>
            </a:extLst>
          </p:cNvPr>
          <p:cNvPicPr>
            <a:picLocks noChangeAspect="1"/>
          </p:cNvPicPr>
          <p:nvPr/>
        </p:nvPicPr>
        <p:blipFill>
          <a:blip r:embed="rId5"/>
          <a:stretch>
            <a:fillRect/>
          </a:stretch>
        </p:blipFill>
        <p:spPr>
          <a:xfrm>
            <a:off x="4761147" y="94366"/>
            <a:ext cx="1482491" cy="885871"/>
          </a:xfrm>
          <a:prstGeom prst="rect">
            <a:avLst/>
          </a:prstGeom>
        </p:spPr>
      </p:pic>
      <p:pic>
        <p:nvPicPr>
          <p:cNvPr id="6" name="Picture 5">
            <a:extLst>
              <a:ext uri="{FF2B5EF4-FFF2-40B4-BE49-F238E27FC236}">
                <a16:creationId xmlns:a16="http://schemas.microsoft.com/office/drawing/2014/main" xmlns="" id="{2D66C51D-7CEC-6B62-75BB-AEC19C383F8F}"/>
              </a:ext>
            </a:extLst>
          </p:cNvPr>
          <p:cNvPicPr>
            <a:picLocks noChangeAspect="1"/>
          </p:cNvPicPr>
          <p:nvPr/>
        </p:nvPicPr>
        <p:blipFill>
          <a:blip r:embed="rId6"/>
          <a:stretch>
            <a:fillRect/>
          </a:stretch>
        </p:blipFill>
        <p:spPr>
          <a:xfrm>
            <a:off x="7073724" y="1229032"/>
            <a:ext cx="1813902" cy="1101085"/>
          </a:xfrm>
          <a:prstGeom prst="rect">
            <a:avLst/>
          </a:prstGeom>
        </p:spPr>
      </p:pic>
      <p:pic>
        <p:nvPicPr>
          <p:cNvPr id="7" name="Picture 6">
            <a:extLst>
              <a:ext uri="{FF2B5EF4-FFF2-40B4-BE49-F238E27FC236}">
                <a16:creationId xmlns:a16="http://schemas.microsoft.com/office/drawing/2014/main" xmlns="" id="{304BE433-0084-6198-F271-1455AD29E408}"/>
              </a:ext>
            </a:extLst>
          </p:cNvPr>
          <p:cNvPicPr>
            <a:picLocks noChangeAspect="1"/>
          </p:cNvPicPr>
          <p:nvPr/>
        </p:nvPicPr>
        <p:blipFill>
          <a:blip r:embed="rId7"/>
          <a:stretch>
            <a:fillRect/>
          </a:stretch>
        </p:blipFill>
        <p:spPr>
          <a:xfrm>
            <a:off x="7712390" y="4345782"/>
            <a:ext cx="1367675" cy="709915"/>
          </a:xfrm>
          <a:prstGeom prst="rect">
            <a:avLst/>
          </a:prstGeom>
        </p:spPr>
      </p:pic>
    </p:spTree>
    <p:extLst>
      <p:ext uri="{BB962C8B-B14F-4D97-AF65-F5344CB8AC3E}">
        <p14:creationId xmlns:p14="http://schemas.microsoft.com/office/powerpoint/2010/main" val="16879300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873E59-37DB-6FD6-5D86-3A9D5B5ED49F}"/>
              </a:ext>
            </a:extLst>
          </p:cNvPr>
          <p:cNvSpPr>
            <a:spLocks noGrp="1"/>
          </p:cNvSpPr>
          <p:nvPr>
            <p:ph type="title"/>
          </p:nvPr>
        </p:nvSpPr>
        <p:spPr>
          <a:xfrm>
            <a:off x="416967" y="124358"/>
            <a:ext cx="8047888" cy="405006"/>
          </a:xfrm>
        </p:spPr>
        <p:txBody>
          <a:bodyPr/>
          <a:lstStyle/>
          <a:p>
            <a:r>
              <a:rPr lang="en-GB" sz="2400" dirty="0">
                <a:latin typeface="+mn-lt"/>
              </a:rPr>
              <a:t>Calcium requirements </a:t>
            </a:r>
          </a:p>
        </p:txBody>
      </p:sp>
      <p:sp>
        <p:nvSpPr>
          <p:cNvPr id="4" name="Text Placeholder 3">
            <a:extLst>
              <a:ext uri="{FF2B5EF4-FFF2-40B4-BE49-F238E27FC236}">
                <a16:creationId xmlns:a16="http://schemas.microsoft.com/office/drawing/2014/main" xmlns="" id="{5CD2D0DA-39B6-DDCC-BAE0-F8F5689362BC}"/>
              </a:ext>
            </a:extLst>
          </p:cNvPr>
          <p:cNvSpPr>
            <a:spLocks noGrp="1"/>
          </p:cNvSpPr>
          <p:nvPr>
            <p:ph type="body" sz="quarter" idx="17"/>
          </p:nvPr>
        </p:nvSpPr>
        <p:spPr/>
        <p:txBody>
          <a:bodyPr/>
          <a:lstStyle/>
          <a:p>
            <a:endParaRPr lang="en-GB" dirty="0"/>
          </a:p>
        </p:txBody>
      </p:sp>
      <p:pic>
        <p:nvPicPr>
          <p:cNvPr id="6" name="Picture 5">
            <a:extLst>
              <a:ext uri="{FF2B5EF4-FFF2-40B4-BE49-F238E27FC236}">
                <a16:creationId xmlns:a16="http://schemas.microsoft.com/office/drawing/2014/main" xmlns="" id="{814D3F09-372B-A7D8-F930-7BE5F235EC5A}"/>
              </a:ext>
            </a:extLst>
          </p:cNvPr>
          <p:cNvPicPr>
            <a:picLocks noChangeAspect="1"/>
          </p:cNvPicPr>
          <p:nvPr/>
        </p:nvPicPr>
        <p:blipFill>
          <a:blip r:embed="rId3"/>
          <a:stretch>
            <a:fillRect/>
          </a:stretch>
        </p:blipFill>
        <p:spPr>
          <a:xfrm>
            <a:off x="1528877" y="529364"/>
            <a:ext cx="5654649" cy="4350573"/>
          </a:xfrm>
          <a:prstGeom prst="rect">
            <a:avLst/>
          </a:prstGeom>
        </p:spPr>
      </p:pic>
    </p:spTree>
    <p:extLst>
      <p:ext uri="{BB962C8B-B14F-4D97-AF65-F5344CB8AC3E}">
        <p14:creationId xmlns:p14="http://schemas.microsoft.com/office/powerpoint/2010/main" val="993973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E5BC89-98D9-1254-7B0F-CE78408477DE}"/>
              </a:ext>
            </a:extLst>
          </p:cNvPr>
          <p:cNvSpPr>
            <a:spLocks noGrp="1"/>
          </p:cNvSpPr>
          <p:nvPr>
            <p:ph type="title"/>
          </p:nvPr>
        </p:nvSpPr>
        <p:spPr>
          <a:xfrm>
            <a:off x="119238" y="0"/>
            <a:ext cx="8169001" cy="347402"/>
          </a:xfrm>
        </p:spPr>
        <p:txBody>
          <a:bodyPr/>
          <a:lstStyle/>
          <a:p>
            <a:r>
              <a:rPr lang="en-GB" sz="2400" dirty="0">
                <a:latin typeface="+mn-lt"/>
              </a:rPr>
              <a:t>Calcium – other sources   </a:t>
            </a:r>
          </a:p>
        </p:txBody>
      </p:sp>
      <p:sp>
        <p:nvSpPr>
          <p:cNvPr id="4" name="Text Placeholder 3">
            <a:extLst>
              <a:ext uri="{FF2B5EF4-FFF2-40B4-BE49-F238E27FC236}">
                <a16:creationId xmlns:a16="http://schemas.microsoft.com/office/drawing/2014/main" xmlns="" id="{C7577732-B5B3-CC91-41DF-3C6322C6E6D4}"/>
              </a:ext>
            </a:extLst>
          </p:cNvPr>
          <p:cNvSpPr>
            <a:spLocks noGrp="1"/>
          </p:cNvSpPr>
          <p:nvPr>
            <p:ph type="body" sz="quarter" idx="17"/>
          </p:nvPr>
        </p:nvSpPr>
        <p:spPr/>
        <p:txBody>
          <a:bodyPr/>
          <a:lstStyle/>
          <a:p>
            <a:pPr marL="0" indent="0">
              <a:buNone/>
            </a:pPr>
            <a:endParaRPr lang="en-GB" dirty="0"/>
          </a:p>
        </p:txBody>
      </p:sp>
      <p:graphicFrame>
        <p:nvGraphicFramePr>
          <p:cNvPr id="5" name="Table 4">
            <a:extLst>
              <a:ext uri="{FF2B5EF4-FFF2-40B4-BE49-F238E27FC236}">
                <a16:creationId xmlns:a16="http://schemas.microsoft.com/office/drawing/2014/main" xmlns="" id="{FF1572C0-1CE7-8F90-D78E-3EB16BF53841}"/>
              </a:ext>
            </a:extLst>
          </p:cNvPr>
          <p:cNvGraphicFramePr>
            <a:graphicFrameLocks noGrp="1"/>
          </p:cNvGraphicFramePr>
          <p:nvPr>
            <p:extLst>
              <p:ext uri="{D42A27DB-BD31-4B8C-83A1-F6EECF244321}">
                <p14:modId xmlns:p14="http://schemas.microsoft.com/office/powerpoint/2010/main" val="740482711"/>
              </p:ext>
            </p:extLst>
          </p:nvPr>
        </p:nvGraphicFramePr>
        <p:xfrm>
          <a:off x="4404760" y="955601"/>
          <a:ext cx="4504141" cy="3591560"/>
        </p:xfrm>
        <a:graphic>
          <a:graphicData uri="http://schemas.openxmlformats.org/drawingml/2006/table">
            <a:tbl>
              <a:tblPr firstRow="1" firstCol="1" bandRow="1">
                <a:tableStyleId>{3B4B98B0-60AC-42C2-AFA5-B58CD77FA1E5}</a:tableStyleId>
              </a:tblPr>
              <a:tblGrid>
                <a:gridCol w="1539987">
                  <a:extLst>
                    <a:ext uri="{9D8B030D-6E8A-4147-A177-3AD203B41FA5}">
                      <a16:colId xmlns:a16="http://schemas.microsoft.com/office/drawing/2014/main" xmlns="" val="2599545051"/>
                    </a:ext>
                  </a:extLst>
                </a:gridCol>
                <a:gridCol w="1293486">
                  <a:extLst>
                    <a:ext uri="{9D8B030D-6E8A-4147-A177-3AD203B41FA5}">
                      <a16:colId xmlns:a16="http://schemas.microsoft.com/office/drawing/2014/main" xmlns="" val="2095326425"/>
                    </a:ext>
                  </a:extLst>
                </a:gridCol>
                <a:gridCol w="1670668">
                  <a:extLst>
                    <a:ext uri="{9D8B030D-6E8A-4147-A177-3AD203B41FA5}">
                      <a16:colId xmlns:a16="http://schemas.microsoft.com/office/drawing/2014/main" xmlns="" val="3442272564"/>
                    </a:ext>
                  </a:extLst>
                </a:gridCol>
              </a:tblGrid>
              <a:tr h="466045">
                <a:tc>
                  <a:txBody>
                    <a:bodyPr/>
                    <a:lstStyle/>
                    <a:p>
                      <a:pPr marL="0" marR="0">
                        <a:lnSpc>
                          <a:spcPct val="150000"/>
                        </a:lnSpc>
                        <a:spcAft>
                          <a:spcPts val="800"/>
                        </a:spcAft>
                        <a:buNone/>
                      </a:pPr>
                      <a:r>
                        <a:rPr lang="en-IE" sz="900" dirty="0">
                          <a:effectLst/>
                        </a:rPr>
                        <a:t>*Ambrosia Custard</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dirty="0">
                          <a:effectLst/>
                        </a:rPr>
                        <a:t>125 g</a:t>
                      </a:r>
                      <a:endParaRPr lang="en-GB" sz="900" dirty="0">
                        <a:effectLst/>
                      </a:endParaRPr>
                    </a:p>
                    <a:p>
                      <a:pPr marL="0" marR="0" algn="ctr">
                        <a:lnSpc>
                          <a:spcPct val="150000"/>
                        </a:lnSpc>
                        <a:spcAft>
                          <a:spcPts val="800"/>
                        </a:spcAft>
                        <a:buNone/>
                      </a:pPr>
                      <a:r>
                        <a:rPr lang="en-IE" sz="900" dirty="0">
                          <a:effectLst/>
                        </a:rPr>
                        <a:t>(½ serving)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dirty="0">
                          <a:effectLst/>
                        </a:rPr>
                        <a:t>133 mg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extLst>
                  <a:ext uri="{0D108BD9-81ED-4DB2-BD59-A6C34878D82A}">
                    <a16:rowId xmlns:a16="http://schemas.microsoft.com/office/drawing/2014/main" xmlns="" val="3187662830"/>
                  </a:ext>
                </a:extLst>
              </a:tr>
              <a:tr h="466045">
                <a:tc>
                  <a:txBody>
                    <a:bodyPr/>
                    <a:lstStyle/>
                    <a:p>
                      <a:pPr marL="0" marR="0">
                        <a:lnSpc>
                          <a:spcPct val="150000"/>
                        </a:lnSpc>
                        <a:spcAft>
                          <a:spcPts val="800"/>
                        </a:spcAft>
                        <a:buNone/>
                      </a:pPr>
                      <a:r>
                        <a:rPr lang="en-IE" sz="900">
                          <a:effectLst/>
                        </a:rPr>
                        <a:t>*Rice Pudding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125 g</a:t>
                      </a:r>
                      <a:endParaRPr lang="en-GB" sz="900">
                        <a:effectLst/>
                      </a:endParaRPr>
                    </a:p>
                    <a:p>
                      <a:pPr marL="0" marR="0" algn="ctr">
                        <a:lnSpc>
                          <a:spcPct val="150000"/>
                        </a:lnSpc>
                        <a:spcAft>
                          <a:spcPts val="800"/>
                        </a:spcAft>
                        <a:buNone/>
                      </a:pPr>
                      <a:r>
                        <a:rPr lang="en-IE" sz="900">
                          <a:effectLst/>
                        </a:rPr>
                        <a:t>(½ serving)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130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extLst>
                  <a:ext uri="{0D108BD9-81ED-4DB2-BD59-A6C34878D82A}">
                    <a16:rowId xmlns:a16="http://schemas.microsoft.com/office/drawing/2014/main" xmlns="" val="1372802934"/>
                  </a:ext>
                </a:extLst>
              </a:tr>
              <a:tr h="466045">
                <a:tc>
                  <a:txBody>
                    <a:bodyPr/>
                    <a:lstStyle/>
                    <a:p>
                      <a:pPr marL="0" marR="0">
                        <a:lnSpc>
                          <a:spcPct val="150000"/>
                        </a:lnSpc>
                        <a:spcAft>
                          <a:spcPts val="800"/>
                        </a:spcAft>
                        <a:buNone/>
                      </a:pPr>
                      <a:r>
                        <a:rPr lang="en-IE" sz="900">
                          <a:effectLst/>
                        </a:rPr>
                        <a:t>Ready Brek</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30 g</a:t>
                      </a:r>
                      <a:endParaRPr lang="en-GB" sz="900">
                        <a:effectLst/>
                      </a:endParaRPr>
                    </a:p>
                    <a:p>
                      <a:pPr marL="0" marR="0" algn="ctr">
                        <a:lnSpc>
                          <a:spcPct val="150000"/>
                        </a:lnSpc>
                        <a:spcAft>
                          <a:spcPts val="800"/>
                        </a:spcAft>
                        <a:buNone/>
                      </a:pPr>
                      <a:r>
                        <a:rPr lang="en-IE" sz="900">
                          <a:effectLst/>
                        </a:rPr>
                        <a:t>(5 dessertspoons)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dirty="0">
                          <a:effectLst/>
                        </a:rPr>
                        <a:t>400 mg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extLst>
                  <a:ext uri="{0D108BD9-81ED-4DB2-BD59-A6C34878D82A}">
                    <a16:rowId xmlns:a16="http://schemas.microsoft.com/office/drawing/2014/main" xmlns="" val="416437341"/>
                  </a:ext>
                </a:extLst>
              </a:tr>
              <a:tr h="466045">
                <a:tc>
                  <a:txBody>
                    <a:bodyPr/>
                    <a:lstStyle/>
                    <a:p>
                      <a:pPr marL="0" marR="0">
                        <a:lnSpc>
                          <a:spcPct val="150000"/>
                        </a:lnSpc>
                        <a:spcAft>
                          <a:spcPts val="800"/>
                        </a:spcAft>
                        <a:buNone/>
                      </a:pPr>
                      <a:r>
                        <a:rPr lang="en-IE" sz="900">
                          <a:effectLst/>
                        </a:rPr>
                        <a:t>Tahini</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1 teaspoon</a:t>
                      </a:r>
                      <a:endParaRPr lang="en-GB" sz="900">
                        <a:effectLst/>
                      </a:endParaRPr>
                    </a:p>
                    <a:p>
                      <a:pPr marL="0" marR="0" algn="ctr">
                        <a:lnSpc>
                          <a:spcPct val="150000"/>
                        </a:lnSpc>
                        <a:spcAft>
                          <a:spcPts val="800"/>
                        </a:spcAft>
                        <a:buNone/>
                      </a:pPr>
                      <a:r>
                        <a:rPr lang="en-IE" sz="900">
                          <a:effectLst/>
                        </a:rPr>
                        <a:t>(19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130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extLst>
                  <a:ext uri="{0D108BD9-81ED-4DB2-BD59-A6C34878D82A}">
                    <a16:rowId xmlns:a16="http://schemas.microsoft.com/office/drawing/2014/main" xmlns="" val="140921699"/>
                  </a:ext>
                </a:extLst>
              </a:tr>
              <a:tr h="466045">
                <a:tc>
                  <a:txBody>
                    <a:bodyPr/>
                    <a:lstStyle/>
                    <a:p>
                      <a:pPr marL="0" marR="0">
                        <a:lnSpc>
                          <a:spcPct val="150000"/>
                        </a:lnSpc>
                        <a:spcAft>
                          <a:spcPts val="800"/>
                        </a:spcAft>
                        <a:buNone/>
                      </a:pPr>
                      <a:r>
                        <a:rPr lang="en-IE" sz="900" dirty="0">
                          <a:effectLst/>
                        </a:rPr>
                        <a:t>Sesame seeds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1 tablespoon</a:t>
                      </a:r>
                      <a:endParaRPr lang="en-GB" sz="900">
                        <a:effectLst/>
                      </a:endParaRPr>
                    </a:p>
                    <a:p>
                      <a:pPr marL="0" marR="0" algn="ctr">
                        <a:lnSpc>
                          <a:spcPct val="150000"/>
                        </a:lnSpc>
                        <a:spcAft>
                          <a:spcPts val="800"/>
                        </a:spcAft>
                        <a:buNone/>
                      </a:pPr>
                      <a:r>
                        <a:rPr lang="en-IE" sz="900">
                          <a:effectLst/>
                        </a:rPr>
                        <a:t>(12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80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extLst>
                  <a:ext uri="{0D108BD9-81ED-4DB2-BD59-A6C34878D82A}">
                    <a16:rowId xmlns:a16="http://schemas.microsoft.com/office/drawing/2014/main" xmlns="" val="3344115922"/>
                  </a:ext>
                </a:extLst>
              </a:tr>
              <a:tr h="466045">
                <a:tc>
                  <a:txBody>
                    <a:bodyPr/>
                    <a:lstStyle/>
                    <a:p>
                      <a:pPr marL="0" marR="0">
                        <a:lnSpc>
                          <a:spcPct val="150000"/>
                        </a:lnSpc>
                        <a:spcAft>
                          <a:spcPts val="800"/>
                        </a:spcAft>
                        <a:buNone/>
                      </a:pPr>
                      <a:r>
                        <a:rPr lang="en-IE" sz="900">
                          <a:effectLst/>
                        </a:rPr>
                        <a:t>Chickpeas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1 tablespoon</a:t>
                      </a:r>
                      <a:endParaRPr lang="en-GB" sz="900">
                        <a:effectLst/>
                      </a:endParaRPr>
                    </a:p>
                    <a:p>
                      <a:pPr marL="0" marR="0" algn="ctr">
                        <a:lnSpc>
                          <a:spcPct val="150000"/>
                        </a:lnSpc>
                        <a:spcAft>
                          <a:spcPts val="800"/>
                        </a:spcAft>
                        <a:buNone/>
                      </a:pPr>
                      <a:r>
                        <a:rPr lang="en-IE" sz="900">
                          <a:effectLst/>
                        </a:rPr>
                        <a:t>(36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a:effectLst/>
                        </a:rPr>
                        <a:t>56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extLst>
                  <a:ext uri="{0D108BD9-81ED-4DB2-BD59-A6C34878D82A}">
                    <a16:rowId xmlns:a16="http://schemas.microsoft.com/office/drawing/2014/main" xmlns="" val="3424709427"/>
                  </a:ext>
                </a:extLst>
              </a:tr>
              <a:tr h="466045">
                <a:tc>
                  <a:txBody>
                    <a:bodyPr/>
                    <a:lstStyle/>
                    <a:p>
                      <a:pPr marL="0" marR="0">
                        <a:lnSpc>
                          <a:spcPct val="150000"/>
                        </a:lnSpc>
                        <a:spcAft>
                          <a:spcPts val="800"/>
                        </a:spcAft>
                        <a:buNone/>
                      </a:pPr>
                      <a:r>
                        <a:rPr lang="en-IE" sz="900" dirty="0">
                          <a:effectLst/>
                        </a:rPr>
                        <a:t>Baked beans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dirty="0">
                          <a:effectLst/>
                        </a:rPr>
                        <a:t>2 tablespoons</a:t>
                      </a:r>
                      <a:endParaRPr lang="en-GB" sz="900" dirty="0">
                        <a:effectLst/>
                      </a:endParaRPr>
                    </a:p>
                    <a:p>
                      <a:pPr marL="0" marR="0" algn="ctr">
                        <a:lnSpc>
                          <a:spcPct val="150000"/>
                        </a:lnSpc>
                        <a:spcAft>
                          <a:spcPts val="800"/>
                        </a:spcAft>
                        <a:buNone/>
                      </a:pPr>
                      <a:r>
                        <a:rPr lang="en-IE" sz="900" dirty="0">
                          <a:effectLst/>
                        </a:rPr>
                        <a:t>(80 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tc>
                  <a:txBody>
                    <a:bodyPr/>
                    <a:lstStyle/>
                    <a:p>
                      <a:pPr marL="0" marR="0" algn="ctr">
                        <a:lnSpc>
                          <a:spcPct val="150000"/>
                        </a:lnSpc>
                        <a:spcAft>
                          <a:spcPts val="800"/>
                        </a:spcAft>
                        <a:buNone/>
                      </a:pPr>
                      <a:r>
                        <a:rPr lang="en-IE" sz="900" dirty="0">
                          <a:effectLst/>
                        </a:rPr>
                        <a:t>42 mg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347" marR="55347" marT="0" marB="0"/>
                </a:tc>
                <a:extLst>
                  <a:ext uri="{0D108BD9-81ED-4DB2-BD59-A6C34878D82A}">
                    <a16:rowId xmlns:a16="http://schemas.microsoft.com/office/drawing/2014/main" xmlns="" val="735802801"/>
                  </a:ext>
                </a:extLst>
              </a:tr>
            </a:tbl>
          </a:graphicData>
        </a:graphic>
      </p:graphicFrame>
      <p:graphicFrame>
        <p:nvGraphicFramePr>
          <p:cNvPr id="6" name="Table 5">
            <a:extLst>
              <a:ext uri="{FF2B5EF4-FFF2-40B4-BE49-F238E27FC236}">
                <a16:creationId xmlns:a16="http://schemas.microsoft.com/office/drawing/2014/main" xmlns="" id="{E817CB78-5F4D-C3C9-A899-208E6B379BA8}"/>
              </a:ext>
            </a:extLst>
          </p:cNvPr>
          <p:cNvGraphicFramePr>
            <a:graphicFrameLocks noGrp="1"/>
          </p:cNvGraphicFramePr>
          <p:nvPr>
            <p:extLst>
              <p:ext uri="{D42A27DB-BD31-4B8C-83A1-F6EECF244321}">
                <p14:modId xmlns:p14="http://schemas.microsoft.com/office/powerpoint/2010/main" val="823387211"/>
              </p:ext>
            </p:extLst>
          </p:nvPr>
        </p:nvGraphicFramePr>
        <p:xfrm>
          <a:off x="232098" y="493958"/>
          <a:ext cx="3657693" cy="3946842"/>
        </p:xfrm>
        <a:graphic>
          <a:graphicData uri="http://schemas.openxmlformats.org/drawingml/2006/table">
            <a:tbl>
              <a:tblPr firstRow="1" firstCol="1" bandRow="1">
                <a:tableStyleId>{3B4B98B0-60AC-42C2-AFA5-B58CD77FA1E5}</a:tableStyleId>
              </a:tblPr>
              <a:tblGrid>
                <a:gridCol w="1250582">
                  <a:extLst>
                    <a:ext uri="{9D8B030D-6E8A-4147-A177-3AD203B41FA5}">
                      <a16:colId xmlns:a16="http://schemas.microsoft.com/office/drawing/2014/main" xmlns="" val="845043865"/>
                    </a:ext>
                  </a:extLst>
                </a:gridCol>
                <a:gridCol w="1050406">
                  <a:extLst>
                    <a:ext uri="{9D8B030D-6E8A-4147-A177-3AD203B41FA5}">
                      <a16:colId xmlns:a16="http://schemas.microsoft.com/office/drawing/2014/main" xmlns="" val="2967950116"/>
                    </a:ext>
                  </a:extLst>
                </a:gridCol>
                <a:gridCol w="1356705">
                  <a:extLst>
                    <a:ext uri="{9D8B030D-6E8A-4147-A177-3AD203B41FA5}">
                      <a16:colId xmlns:a16="http://schemas.microsoft.com/office/drawing/2014/main" xmlns="" val="3193253331"/>
                    </a:ext>
                  </a:extLst>
                </a:gridCol>
              </a:tblGrid>
              <a:tr h="420442">
                <a:tc>
                  <a:txBody>
                    <a:bodyPr/>
                    <a:lstStyle/>
                    <a:p>
                      <a:pPr marL="0" marR="0">
                        <a:lnSpc>
                          <a:spcPct val="150000"/>
                        </a:lnSpc>
                        <a:spcAft>
                          <a:spcPts val="800"/>
                        </a:spcAft>
                        <a:buNone/>
                      </a:pPr>
                      <a:r>
                        <a:rPr lang="en-IE" sz="900">
                          <a:effectLst/>
                        </a:rPr>
                        <a:t>Food Item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Serving size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Average Calcium in serving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3595135506"/>
                  </a:ext>
                </a:extLst>
              </a:tr>
              <a:tr h="201336">
                <a:tc>
                  <a:txBody>
                    <a:bodyPr/>
                    <a:lstStyle/>
                    <a:p>
                      <a:pPr marL="0" marR="0">
                        <a:lnSpc>
                          <a:spcPct val="150000"/>
                        </a:lnSpc>
                        <a:spcAft>
                          <a:spcPts val="800"/>
                        </a:spcAft>
                        <a:buNone/>
                      </a:pPr>
                      <a:r>
                        <a:rPr lang="en-IE" sz="900">
                          <a:effectLst/>
                        </a:rPr>
                        <a:t>Milk or milk alternative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1780477017"/>
                  </a:ext>
                </a:extLst>
              </a:tr>
              <a:tr h="201336">
                <a:tc>
                  <a:txBody>
                    <a:bodyPr/>
                    <a:lstStyle/>
                    <a:p>
                      <a:pPr marL="0" marR="0">
                        <a:lnSpc>
                          <a:spcPct val="150000"/>
                        </a:lnSpc>
                        <a:spcAft>
                          <a:spcPts val="800"/>
                        </a:spcAft>
                        <a:buNone/>
                      </a:pPr>
                      <a:r>
                        <a:rPr lang="en-IE" sz="900">
                          <a:effectLst/>
                        </a:rPr>
                        <a:t>Full fat milk</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200 ml</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240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1861595591"/>
                  </a:ext>
                </a:extLst>
              </a:tr>
              <a:tr h="201336">
                <a:tc>
                  <a:txBody>
                    <a:bodyPr/>
                    <a:lstStyle/>
                    <a:p>
                      <a:pPr marL="0" marR="0">
                        <a:lnSpc>
                          <a:spcPct val="150000"/>
                        </a:lnSpc>
                        <a:spcAft>
                          <a:spcPts val="800"/>
                        </a:spcAft>
                        <a:buNone/>
                      </a:pPr>
                      <a:r>
                        <a:rPr lang="en-IE" sz="900">
                          <a:effectLst/>
                        </a:rPr>
                        <a:t>Super milk</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200 ml</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320 mg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2230947473"/>
                  </a:ext>
                </a:extLst>
              </a:tr>
              <a:tr h="201336">
                <a:tc>
                  <a:txBody>
                    <a:bodyPr/>
                    <a:lstStyle/>
                    <a:p>
                      <a:pPr marL="0" marR="0">
                        <a:lnSpc>
                          <a:spcPct val="150000"/>
                        </a:lnSpc>
                        <a:spcAft>
                          <a:spcPts val="800"/>
                        </a:spcAft>
                        <a:buNone/>
                      </a:pPr>
                      <a:r>
                        <a:rPr lang="en-IE" sz="900">
                          <a:effectLst/>
                        </a:rPr>
                        <a:t>Low fat milk</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200 ml</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250 mg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4248615738"/>
                  </a:ext>
                </a:extLst>
              </a:tr>
              <a:tr h="201336">
                <a:tc>
                  <a:txBody>
                    <a:bodyPr/>
                    <a:lstStyle/>
                    <a:p>
                      <a:pPr marL="0" marR="0">
                        <a:lnSpc>
                          <a:spcPct val="150000"/>
                        </a:lnSpc>
                        <a:spcAft>
                          <a:spcPts val="800"/>
                        </a:spcAft>
                        <a:buNone/>
                      </a:pPr>
                      <a:r>
                        <a:rPr lang="en-IE" sz="900">
                          <a:effectLst/>
                        </a:rPr>
                        <a:t>Alpro soya milk</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200 ml</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240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1301380416"/>
                  </a:ext>
                </a:extLst>
              </a:tr>
              <a:tr h="425890">
                <a:tc>
                  <a:txBody>
                    <a:bodyPr/>
                    <a:lstStyle/>
                    <a:p>
                      <a:pPr marL="0" marR="0">
                        <a:lnSpc>
                          <a:spcPct val="150000"/>
                        </a:lnSpc>
                        <a:spcAft>
                          <a:spcPts val="800"/>
                        </a:spcAft>
                        <a:buNone/>
                      </a:pPr>
                      <a:r>
                        <a:rPr lang="en-IE" sz="900">
                          <a:effectLst/>
                        </a:rPr>
                        <a:t>Other fortified plant-based milk alternative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200mls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240mg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2679310628"/>
                  </a:ext>
                </a:extLst>
              </a:tr>
              <a:tr h="201336">
                <a:tc>
                  <a:txBody>
                    <a:bodyPr/>
                    <a:lstStyle/>
                    <a:p>
                      <a:pPr marL="0" marR="0">
                        <a:lnSpc>
                          <a:spcPct val="150000"/>
                        </a:lnSpc>
                        <a:spcAft>
                          <a:spcPts val="800"/>
                        </a:spcAft>
                        <a:buNone/>
                      </a:pPr>
                      <a:r>
                        <a:rPr lang="en-IE" sz="900">
                          <a:effectLst/>
                        </a:rPr>
                        <a:t>Yoghurt</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896878532"/>
                  </a:ext>
                </a:extLst>
              </a:tr>
              <a:tr h="201336">
                <a:tc>
                  <a:txBody>
                    <a:bodyPr/>
                    <a:lstStyle/>
                    <a:p>
                      <a:pPr marL="0" marR="0">
                        <a:lnSpc>
                          <a:spcPct val="150000"/>
                        </a:lnSpc>
                        <a:spcAft>
                          <a:spcPts val="800"/>
                        </a:spcAft>
                        <a:buNone/>
                      </a:pPr>
                      <a:r>
                        <a:rPr lang="en-IE" sz="900">
                          <a:effectLst/>
                        </a:rPr>
                        <a:t>Yoplait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125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150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3851018956"/>
                  </a:ext>
                </a:extLst>
              </a:tr>
              <a:tr h="201336">
                <a:tc>
                  <a:txBody>
                    <a:bodyPr/>
                    <a:lstStyle/>
                    <a:p>
                      <a:pPr marL="0" marR="0">
                        <a:lnSpc>
                          <a:spcPct val="150000"/>
                        </a:lnSpc>
                        <a:spcAft>
                          <a:spcPts val="800"/>
                        </a:spcAft>
                        <a:buNone/>
                      </a:pPr>
                      <a:r>
                        <a:rPr lang="en-IE" sz="900">
                          <a:effectLst/>
                        </a:rPr>
                        <a:t>Yoplait Yop</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180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216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4293055261"/>
                  </a:ext>
                </a:extLst>
              </a:tr>
              <a:tr h="201336">
                <a:tc>
                  <a:txBody>
                    <a:bodyPr/>
                    <a:lstStyle/>
                    <a:p>
                      <a:pPr marL="0" marR="0">
                        <a:lnSpc>
                          <a:spcPct val="150000"/>
                        </a:lnSpc>
                        <a:spcAft>
                          <a:spcPts val="800"/>
                        </a:spcAft>
                        <a:buNone/>
                      </a:pPr>
                      <a:r>
                        <a:rPr lang="en-IE" sz="900">
                          <a:effectLst/>
                        </a:rPr>
                        <a:t>Muller Corner</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150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216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3622018509"/>
                  </a:ext>
                </a:extLst>
              </a:tr>
              <a:tr h="201336">
                <a:tc>
                  <a:txBody>
                    <a:bodyPr/>
                    <a:lstStyle/>
                    <a:p>
                      <a:pPr marL="0" marR="0">
                        <a:lnSpc>
                          <a:spcPct val="150000"/>
                        </a:lnSpc>
                        <a:spcAft>
                          <a:spcPts val="800"/>
                        </a:spcAft>
                        <a:buNone/>
                      </a:pPr>
                      <a:r>
                        <a:rPr lang="en-IE" sz="900">
                          <a:effectLst/>
                        </a:rPr>
                        <a:t>Glenisk Organic</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125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206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628464580"/>
                  </a:ext>
                </a:extLst>
              </a:tr>
              <a:tr h="201336">
                <a:tc>
                  <a:txBody>
                    <a:bodyPr/>
                    <a:lstStyle/>
                    <a:p>
                      <a:pPr marL="0" marR="0">
                        <a:lnSpc>
                          <a:spcPct val="150000"/>
                        </a:lnSpc>
                        <a:spcAft>
                          <a:spcPts val="800"/>
                        </a:spcAft>
                        <a:buNone/>
                      </a:pPr>
                      <a:r>
                        <a:rPr lang="en-IE" sz="900">
                          <a:effectLst/>
                        </a:rPr>
                        <a:t>Activia</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125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156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552461587"/>
                  </a:ext>
                </a:extLst>
              </a:tr>
              <a:tr h="201336">
                <a:tc>
                  <a:txBody>
                    <a:bodyPr/>
                    <a:lstStyle/>
                    <a:p>
                      <a:pPr marL="0" marR="0">
                        <a:lnSpc>
                          <a:spcPct val="150000"/>
                        </a:lnSpc>
                        <a:spcAft>
                          <a:spcPts val="800"/>
                        </a:spcAft>
                        <a:buNone/>
                      </a:pPr>
                      <a:r>
                        <a:rPr lang="en-IE" sz="900">
                          <a:effectLst/>
                        </a:rPr>
                        <a:t>Alpro Soya</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125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150 mg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3138824310"/>
                  </a:ext>
                </a:extLst>
              </a:tr>
              <a:tr h="201336">
                <a:tc>
                  <a:txBody>
                    <a:bodyPr/>
                    <a:lstStyle/>
                    <a:p>
                      <a:pPr marL="0" marR="0">
                        <a:lnSpc>
                          <a:spcPct val="150000"/>
                        </a:lnSpc>
                        <a:spcAft>
                          <a:spcPts val="800"/>
                        </a:spcAft>
                        <a:buNone/>
                      </a:pPr>
                      <a:r>
                        <a:rPr lang="en-IE" sz="900">
                          <a:effectLst/>
                        </a:rPr>
                        <a:t>Cheese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496850930"/>
                  </a:ext>
                </a:extLst>
              </a:tr>
              <a:tr h="425890">
                <a:tc>
                  <a:txBody>
                    <a:bodyPr/>
                    <a:lstStyle/>
                    <a:p>
                      <a:pPr marL="0" marR="0">
                        <a:lnSpc>
                          <a:spcPct val="150000"/>
                        </a:lnSpc>
                        <a:spcAft>
                          <a:spcPts val="800"/>
                        </a:spcAft>
                        <a:buNone/>
                      </a:pPr>
                      <a:r>
                        <a:rPr lang="en-IE" sz="900">
                          <a:effectLst/>
                        </a:rPr>
                        <a:t>Hard cheese such as cheddar, gouda, edam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a:effectLst/>
                        </a:rPr>
                        <a:t>28 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tc>
                  <a:txBody>
                    <a:bodyPr/>
                    <a:lstStyle/>
                    <a:p>
                      <a:pPr marL="0" marR="0" algn="ctr">
                        <a:lnSpc>
                          <a:spcPct val="150000"/>
                        </a:lnSpc>
                        <a:spcAft>
                          <a:spcPts val="800"/>
                        </a:spcAft>
                        <a:buNone/>
                      </a:pPr>
                      <a:r>
                        <a:rPr lang="en-IE" sz="900" dirty="0">
                          <a:effectLst/>
                        </a:rPr>
                        <a:t>200 mg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655" marR="54655" marT="0" marB="0"/>
                </a:tc>
                <a:extLst>
                  <a:ext uri="{0D108BD9-81ED-4DB2-BD59-A6C34878D82A}">
                    <a16:rowId xmlns:a16="http://schemas.microsoft.com/office/drawing/2014/main" xmlns="" val="2275775068"/>
                  </a:ext>
                </a:extLst>
              </a:tr>
            </a:tbl>
          </a:graphicData>
        </a:graphic>
      </p:graphicFrame>
      <p:pic>
        <p:nvPicPr>
          <p:cNvPr id="3" name="Picture 2">
            <a:extLst>
              <a:ext uri="{FF2B5EF4-FFF2-40B4-BE49-F238E27FC236}">
                <a16:creationId xmlns:a16="http://schemas.microsoft.com/office/drawing/2014/main" xmlns="" id="{5E8A769A-C19C-AFA6-7DA8-A18384532204}"/>
              </a:ext>
            </a:extLst>
          </p:cNvPr>
          <p:cNvPicPr>
            <a:picLocks noChangeAspect="1"/>
          </p:cNvPicPr>
          <p:nvPr/>
        </p:nvPicPr>
        <p:blipFill>
          <a:blip r:embed="rId3"/>
          <a:stretch>
            <a:fillRect/>
          </a:stretch>
        </p:blipFill>
        <p:spPr>
          <a:xfrm>
            <a:off x="8133661" y="37370"/>
            <a:ext cx="824125" cy="824125"/>
          </a:xfrm>
          <a:prstGeom prst="rect">
            <a:avLst/>
          </a:prstGeom>
        </p:spPr>
      </p:pic>
      <p:pic>
        <p:nvPicPr>
          <p:cNvPr id="7" name="Picture 6">
            <a:extLst>
              <a:ext uri="{FF2B5EF4-FFF2-40B4-BE49-F238E27FC236}">
                <a16:creationId xmlns:a16="http://schemas.microsoft.com/office/drawing/2014/main" xmlns="" id="{48125DEB-04F7-AC0D-4F22-960F8A413224}"/>
              </a:ext>
            </a:extLst>
          </p:cNvPr>
          <p:cNvPicPr>
            <a:picLocks noChangeAspect="1"/>
          </p:cNvPicPr>
          <p:nvPr/>
        </p:nvPicPr>
        <p:blipFill>
          <a:blip r:embed="rId4"/>
          <a:stretch>
            <a:fillRect/>
          </a:stretch>
        </p:blipFill>
        <p:spPr>
          <a:xfrm>
            <a:off x="7004318" y="33546"/>
            <a:ext cx="919591" cy="919591"/>
          </a:xfrm>
          <a:prstGeom prst="rect">
            <a:avLst/>
          </a:prstGeom>
        </p:spPr>
      </p:pic>
      <p:pic>
        <p:nvPicPr>
          <p:cNvPr id="8" name="Picture 7">
            <a:extLst>
              <a:ext uri="{FF2B5EF4-FFF2-40B4-BE49-F238E27FC236}">
                <a16:creationId xmlns:a16="http://schemas.microsoft.com/office/drawing/2014/main" xmlns="" id="{5E57923D-2DD9-0FB2-4E81-917E26FEDAC8}"/>
              </a:ext>
            </a:extLst>
          </p:cNvPr>
          <p:cNvPicPr>
            <a:picLocks noChangeAspect="1"/>
          </p:cNvPicPr>
          <p:nvPr/>
        </p:nvPicPr>
        <p:blipFill>
          <a:blip r:embed="rId5"/>
          <a:stretch>
            <a:fillRect/>
          </a:stretch>
        </p:blipFill>
        <p:spPr>
          <a:xfrm>
            <a:off x="5095573" y="33546"/>
            <a:ext cx="922451" cy="827949"/>
          </a:xfrm>
          <a:prstGeom prst="rect">
            <a:avLst/>
          </a:prstGeom>
        </p:spPr>
      </p:pic>
      <p:pic>
        <p:nvPicPr>
          <p:cNvPr id="9" name="Picture 8">
            <a:extLst>
              <a:ext uri="{FF2B5EF4-FFF2-40B4-BE49-F238E27FC236}">
                <a16:creationId xmlns:a16="http://schemas.microsoft.com/office/drawing/2014/main" xmlns="" id="{8BAC03B9-E2B9-5E6E-68EB-E440CFD20F5B}"/>
              </a:ext>
            </a:extLst>
          </p:cNvPr>
          <p:cNvPicPr>
            <a:picLocks noChangeAspect="1"/>
          </p:cNvPicPr>
          <p:nvPr/>
        </p:nvPicPr>
        <p:blipFill>
          <a:blip r:embed="rId6"/>
          <a:stretch>
            <a:fillRect/>
          </a:stretch>
        </p:blipFill>
        <p:spPr>
          <a:xfrm>
            <a:off x="6018024" y="84953"/>
            <a:ext cx="776542" cy="776542"/>
          </a:xfrm>
          <a:prstGeom prst="rect">
            <a:avLst/>
          </a:prstGeom>
        </p:spPr>
      </p:pic>
      <p:sp>
        <p:nvSpPr>
          <p:cNvPr id="11" name="Rectangle 10"/>
          <p:cNvSpPr/>
          <p:nvPr/>
        </p:nvSpPr>
        <p:spPr>
          <a:xfrm>
            <a:off x="4393769" y="1983783"/>
            <a:ext cx="4261231" cy="526943"/>
          </a:xfrm>
          <a:prstGeom prst="rect">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l"/>
            <a:endParaRPr lang="en-IE" sz="1200" baseline="0" dirty="0">
              <a:solidFill>
                <a:schemeClr val="bg1"/>
              </a:solidFill>
            </a:endParaRPr>
          </a:p>
        </p:txBody>
      </p:sp>
    </p:spTree>
    <p:extLst>
      <p:ext uri="{BB962C8B-B14F-4D97-AF65-F5344CB8AC3E}">
        <p14:creationId xmlns:p14="http://schemas.microsoft.com/office/powerpoint/2010/main" val="1549675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600427-971D-EA94-FF08-209C022F80D4}"/>
              </a:ext>
            </a:extLst>
          </p:cNvPr>
          <p:cNvSpPr>
            <a:spLocks noGrp="1"/>
          </p:cNvSpPr>
          <p:nvPr>
            <p:ph type="title"/>
          </p:nvPr>
        </p:nvSpPr>
        <p:spPr>
          <a:xfrm>
            <a:off x="487000" y="681350"/>
            <a:ext cx="8168000" cy="442700"/>
          </a:xfrm>
        </p:spPr>
        <p:txBody>
          <a:bodyPr/>
          <a:lstStyle/>
          <a:p>
            <a:r>
              <a:rPr lang="en-GB" sz="2400" dirty="0">
                <a:latin typeface="+mn-lt"/>
              </a:rPr>
              <a:t>Vitamin D </a:t>
            </a:r>
          </a:p>
        </p:txBody>
      </p:sp>
      <p:sp>
        <p:nvSpPr>
          <p:cNvPr id="4" name="Text Placeholder 3">
            <a:extLst>
              <a:ext uri="{FF2B5EF4-FFF2-40B4-BE49-F238E27FC236}">
                <a16:creationId xmlns:a16="http://schemas.microsoft.com/office/drawing/2014/main" xmlns="" id="{F26CD6F4-C249-9D36-C76C-427E6C5AF3E2}"/>
              </a:ext>
            </a:extLst>
          </p:cNvPr>
          <p:cNvSpPr>
            <a:spLocks noGrp="1"/>
          </p:cNvSpPr>
          <p:nvPr>
            <p:ph type="body" sz="quarter" idx="17"/>
          </p:nvPr>
        </p:nvSpPr>
        <p:spPr/>
        <p:txBody>
          <a:bodyPr/>
          <a:lstStyle/>
          <a:p>
            <a:r>
              <a:rPr lang="en-GB" dirty="0"/>
              <a:t>Essential for bone health. </a:t>
            </a:r>
          </a:p>
          <a:p>
            <a:r>
              <a:rPr lang="en-GB" dirty="0"/>
              <a:t>In Ireland (53</a:t>
            </a:r>
            <a:r>
              <a:rPr lang="en-GB" baseline="30000" dirty="0"/>
              <a:t>0 </a:t>
            </a:r>
            <a:r>
              <a:rPr lang="en-GB" dirty="0"/>
              <a:t>north) can only make vitamin D through the skin from May - September.</a:t>
            </a:r>
          </a:p>
          <a:p>
            <a:r>
              <a:rPr lang="en-GB" dirty="0"/>
              <a:t>Large proportion of people insufficient or deficient.</a:t>
            </a:r>
          </a:p>
          <a:p>
            <a:r>
              <a:rPr lang="en-GB" dirty="0"/>
              <a:t>Difficult to get all from food. </a:t>
            </a:r>
          </a:p>
          <a:p>
            <a:r>
              <a:rPr lang="en-GB" dirty="0"/>
              <a:t>Recommendations to take supplement all year round. </a:t>
            </a:r>
          </a:p>
          <a:p>
            <a:pPr marL="0" indent="0">
              <a:buNone/>
            </a:pPr>
            <a:endParaRPr lang="en-GB" dirty="0"/>
          </a:p>
        </p:txBody>
      </p:sp>
      <p:pic>
        <p:nvPicPr>
          <p:cNvPr id="3" name="Picture 6" descr="Natures Aid Mini Drops Vitamin D3 Drops, 50ml">
            <a:extLst>
              <a:ext uri="{FF2B5EF4-FFF2-40B4-BE49-F238E27FC236}">
                <a16:creationId xmlns:a16="http://schemas.microsoft.com/office/drawing/2014/main" xmlns="" id="{600F8154-FF4D-7313-1577-B5B6CA4E5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0919" y="1884810"/>
            <a:ext cx="2214562" cy="22145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xmlns="" id="{DCA5B5C9-300D-FAAB-6AB4-B34D3FBEA6EC}"/>
              </a:ext>
            </a:extLst>
          </p:cNvPr>
          <p:cNvPicPr>
            <a:picLocks noChangeAspect="1"/>
          </p:cNvPicPr>
          <p:nvPr/>
        </p:nvPicPr>
        <p:blipFill>
          <a:blip r:embed="rId4"/>
          <a:stretch>
            <a:fillRect/>
          </a:stretch>
        </p:blipFill>
        <p:spPr>
          <a:xfrm>
            <a:off x="6689469" y="0"/>
            <a:ext cx="2386012" cy="1418710"/>
          </a:xfrm>
          <a:prstGeom prst="rect">
            <a:avLst/>
          </a:prstGeom>
        </p:spPr>
      </p:pic>
      <p:pic>
        <p:nvPicPr>
          <p:cNvPr id="6" name="Picture 5">
            <a:extLst>
              <a:ext uri="{FF2B5EF4-FFF2-40B4-BE49-F238E27FC236}">
                <a16:creationId xmlns:a16="http://schemas.microsoft.com/office/drawing/2014/main" xmlns="" id="{FB413C11-E816-8C4E-36AF-039DC82DE05B}"/>
              </a:ext>
            </a:extLst>
          </p:cNvPr>
          <p:cNvPicPr>
            <a:picLocks noChangeAspect="1"/>
          </p:cNvPicPr>
          <p:nvPr/>
        </p:nvPicPr>
        <p:blipFill>
          <a:blip r:embed="rId5"/>
          <a:stretch>
            <a:fillRect/>
          </a:stretch>
        </p:blipFill>
        <p:spPr>
          <a:xfrm>
            <a:off x="4986338" y="-49906"/>
            <a:ext cx="1173956" cy="1173956"/>
          </a:xfrm>
          <a:prstGeom prst="rect">
            <a:avLst/>
          </a:prstGeom>
        </p:spPr>
      </p:pic>
    </p:spTree>
    <p:extLst>
      <p:ext uri="{BB962C8B-B14F-4D97-AF65-F5344CB8AC3E}">
        <p14:creationId xmlns:p14="http://schemas.microsoft.com/office/powerpoint/2010/main" val="35186140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1715F2-F42C-784A-A6EC-4B39F8FC04B3}"/>
              </a:ext>
            </a:extLst>
          </p:cNvPr>
          <p:cNvSpPr>
            <a:spLocks noGrp="1"/>
          </p:cNvSpPr>
          <p:nvPr>
            <p:ph type="title"/>
          </p:nvPr>
        </p:nvSpPr>
        <p:spPr>
          <a:xfrm>
            <a:off x="429900" y="561578"/>
            <a:ext cx="8168000" cy="442700"/>
          </a:xfrm>
        </p:spPr>
        <p:txBody>
          <a:bodyPr/>
          <a:lstStyle/>
          <a:p>
            <a:r>
              <a:rPr lang="en-GB" sz="2400" dirty="0">
                <a:latin typeface="+mn-lt"/>
              </a:rPr>
              <a:t>Vitamin D </a:t>
            </a:r>
          </a:p>
        </p:txBody>
      </p:sp>
      <p:sp>
        <p:nvSpPr>
          <p:cNvPr id="4" name="Text Placeholder 3">
            <a:extLst>
              <a:ext uri="{FF2B5EF4-FFF2-40B4-BE49-F238E27FC236}">
                <a16:creationId xmlns:a16="http://schemas.microsoft.com/office/drawing/2014/main" xmlns="" id="{3EBC31A4-9EC8-4782-C576-7FF29494F4DD}"/>
              </a:ext>
            </a:extLst>
          </p:cNvPr>
          <p:cNvSpPr>
            <a:spLocks noGrp="1"/>
          </p:cNvSpPr>
          <p:nvPr>
            <p:ph type="body" sz="quarter" idx="17"/>
          </p:nvPr>
        </p:nvSpPr>
        <p:spPr/>
        <p:txBody>
          <a:bodyPr/>
          <a:lstStyle/>
          <a:p>
            <a:endParaRPr lang="en-GB" dirty="0"/>
          </a:p>
        </p:txBody>
      </p:sp>
      <p:pic>
        <p:nvPicPr>
          <p:cNvPr id="6" name="Picture 5">
            <a:extLst>
              <a:ext uri="{FF2B5EF4-FFF2-40B4-BE49-F238E27FC236}">
                <a16:creationId xmlns:a16="http://schemas.microsoft.com/office/drawing/2014/main" xmlns="" id="{7F86B4E5-0496-B101-E512-4FDC8AC740EB}"/>
              </a:ext>
            </a:extLst>
          </p:cNvPr>
          <p:cNvPicPr>
            <a:picLocks noChangeAspect="1"/>
          </p:cNvPicPr>
          <p:nvPr/>
        </p:nvPicPr>
        <p:blipFill>
          <a:blip r:embed="rId3"/>
          <a:stretch>
            <a:fillRect/>
          </a:stretch>
        </p:blipFill>
        <p:spPr>
          <a:xfrm>
            <a:off x="2128723" y="243255"/>
            <a:ext cx="4359860" cy="4230308"/>
          </a:xfrm>
          <a:prstGeom prst="rect">
            <a:avLst/>
          </a:prstGeom>
        </p:spPr>
      </p:pic>
    </p:spTree>
    <p:extLst>
      <p:ext uri="{BB962C8B-B14F-4D97-AF65-F5344CB8AC3E}">
        <p14:creationId xmlns:p14="http://schemas.microsoft.com/office/powerpoint/2010/main" val="30844757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A0A9B5-7951-7C46-35BB-5CD81024CD40}"/>
              </a:ext>
            </a:extLst>
          </p:cNvPr>
          <p:cNvSpPr>
            <a:spLocks noGrp="1"/>
          </p:cNvSpPr>
          <p:nvPr>
            <p:ph type="title"/>
          </p:nvPr>
        </p:nvSpPr>
        <p:spPr>
          <a:xfrm>
            <a:off x="487000" y="628152"/>
            <a:ext cx="8168000" cy="442700"/>
          </a:xfrm>
        </p:spPr>
        <p:txBody>
          <a:bodyPr/>
          <a:lstStyle/>
          <a:p>
            <a:r>
              <a:rPr lang="en-GB" sz="2400" dirty="0">
                <a:latin typeface="+mn-lt"/>
              </a:rPr>
              <a:t>Other micronutrients </a:t>
            </a:r>
          </a:p>
        </p:txBody>
      </p:sp>
      <p:sp>
        <p:nvSpPr>
          <p:cNvPr id="4" name="Text Placeholder 3">
            <a:extLst>
              <a:ext uri="{FF2B5EF4-FFF2-40B4-BE49-F238E27FC236}">
                <a16:creationId xmlns:a16="http://schemas.microsoft.com/office/drawing/2014/main" xmlns="" id="{ABBE8A79-6C47-A487-4FF1-B37A8232ECE3}"/>
              </a:ext>
            </a:extLst>
          </p:cNvPr>
          <p:cNvSpPr>
            <a:spLocks noGrp="1"/>
          </p:cNvSpPr>
          <p:nvPr>
            <p:ph type="body" sz="quarter" idx="17"/>
          </p:nvPr>
        </p:nvSpPr>
        <p:spPr>
          <a:xfrm>
            <a:off x="485999" y="1143523"/>
            <a:ext cx="8169001" cy="3011768"/>
          </a:xfrm>
        </p:spPr>
        <p:txBody>
          <a:bodyPr/>
          <a:lstStyle/>
          <a:p>
            <a:pPr marL="0" indent="0">
              <a:buNone/>
            </a:pPr>
            <a:r>
              <a:rPr lang="en-US" b="1" dirty="0"/>
              <a:t>Iron</a:t>
            </a:r>
            <a:r>
              <a:rPr lang="en-US" dirty="0"/>
              <a:t> is important in making red blood cells, which carry oxygen around the body.</a:t>
            </a:r>
          </a:p>
          <a:p>
            <a:r>
              <a:rPr lang="en-US" dirty="0"/>
              <a:t>A lack of iron can lead to iron deficiency anemia.</a:t>
            </a:r>
          </a:p>
          <a:p>
            <a:pPr marL="0" indent="0">
              <a:buNone/>
            </a:pPr>
            <a:r>
              <a:rPr lang="en-GB" dirty="0"/>
              <a:t>Best sources – red meat, beans, pulses, </a:t>
            </a:r>
            <a:r>
              <a:rPr lang="en-GB" u="sng" dirty="0"/>
              <a:t>fortified breakfast cereals (Weetabix)</a:t>
            </a:r>
            <a:r>
              <a:rPr lang="en-GB" dirty="0"/>
              <a:t>, eggs, oily fish, skimmed milk, fortified bread.  </a:t>
            </a:r>
          </a:p>
          <a:p>
            <a:pPr marL="0" indent="0">
              <a:buNone/>
            </a:pPr>
            <a:r>
              <a:rPr lang="en-GB" dirty="0"/>
              <a:t>Can be difficult to meet requirements, especially with feeding difficulties. </a:t>
            </a:r>
          </a:p>
          <a:p>
            <a:pPr marL="0" indent="0">
              <a:buNone/>
            </a:pPr>
            <a:r>
              <a:rPr lang="en-GB" b="1" dirty="0" smtClean="0"/>
              <a:t>Zinc </a:t>
            </a:r>
            <a:r>
              <a:rPr lang="en-GB" b="1" dirty="0"/>
              <a:t>– i</a:t>
            </a:r>
            <a:r>
              <a:rPr lang="en-GB" dirty="0"/>
              <a:t>mmune system, bone health,  protein synthesis, growth </a:t>
            </a:r>
          </a:p>
          <a:p>
            <a:pPr marL="0" indent="0">
              <a:buNone/>
            </a:pPr>
            <a:r>
              <a:rPr lang="en-GB" b="1" dirty="0"/>
              <a:t>Vitamin C – </a:t>
            </a:r>
            <a:r>
              <a:rPr lang="en-GB" dirty="0"/>
              <a:t>immune system, </a:t>
            </a:r>
            <a:r>
              <a:rPr lang="en-GB" dirty="0" smtClean="0"/>
              <a:t>healthy </a:t>
            </a:r>
            <a:r>
              <a:rPr lang="en-GB" dirty="0"/>
              <a:t>skin, healing</a:t>
            </a:r>
          </a:p>
          <a:p>
            <a:r>
              <a:rPr lang="en-GB" dirty="0"/>
              <a:t>Multivitamin/mineral containing iron can be helpful if unable to meet requirements.  </a:t>
            </a:r>
          </a:p>
        </p:txBody>
      </p:sp>
      <p:pic>
        <p:nvPicPr>
          <p:cNvPr id="3" name="Picture 16" descr="Nutrigen Childrens Vitamixin Sprinkles Powder- Sachets 30s : Amazon.co.uk:  Health &amp; Personal Care">
            <a:extLst>
              <a:ext uri="{FF2B5EF4-FFF2-40B4-BE49-F238E27FC236}">
                <a16:creationId xmlns:a16="http://schemas.microsoft.com/office/drawing/2014/main" xmlns="" id="{EADF83F7-A979-7679-F4EA-FCEE45914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8504" y="3873187"/>
            <a:ext cx="1321190" cy="993422"/>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2" descr="Image result for holland and barrett mini iron drops">
            <a:extLst>
              <a:ext uri="{FF2B5EF4-FFF2-40B4-BE49-F238E27FC236}">
                <a16:creationId xmlns:a16="http://schemas.microsoft.com/office/drawing/2014/main" xmlns="" id="{E78F17DB-5079-6658-AB15-ADCF9258886D}"/>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xmlns="" id="{3579A30C-D6EA-406E-8170-D278C5BF11D0}"/>
              </a:ext>
            </a:extLst>
          </p:cNvPr>
          <p:cNvPicPr>
            <a:picLocks noChangeAspect="1"/>
          </p:cNvPicPr>
          <p:nvPr/>
        </p:nvPicPr>
        <p:blipFill>
          <a:blip r:embed="rId4"/>
          <a:stretch>
            <a:fillRect/>
          </a:stretch>
        </p:blipFill>
        <p:spPr>
          <a:xfrm>
            <a:off x="3992881" y="3817480"/>
            <a:ext cx="1107051" cy="1102966"/>
          </a:xfrm>
          <a:prstGeom prst="rect">
            <a:avLst/>
          </a:prstGeom>
        </p:spPr>
      </p:pic>
      <p:pic>
        <p:nvPicPr>
          <p:cNvPr id="2052" name="Picture 4" descr="Better You 5mg Iron Oral Spray 25ml">
            <a:extLst>
              <a:ext uri="{FF2B5EF4-FFF2-40B4-BE49-F238E27FC236}">
                <a16:creationId xmlns:a16="http://schemas.microsoft.com/office/drawing/2014/main" xmlns="" id="{C64CFBBF-4E29-04B8-0BA2-8474A2DF97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9932" y="3671127"/>
            <a:ext cx="1312297" cy="131229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ona Multiplus Junior Tonic Max (200Ml)">
            <a:extLst>
              <a:ext uri="{FF2B5EF4-FFF2-40B4-BE49-F238E27FC236}">
                <a16:creationId xmlns:a16="http://schemas.microsoft.com/office/drawing/2014/main" xmlns="" id="{173E31CC-BDB2-B7DD-DAD7-B3F4173975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73339" y="3535478"/>
            <a:ext cx="1384968" cy="13849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xmlns="" id="{9C4A3BCC-1CB2-7B8A-7C38-F0BE58858A3C}"/>
              </a:ext>
            </a:extLst>
          </p:cNvPr>
          <p:cNvPicPr>
            <a:picLocks noChangeAspect="1"/>
          </p:cNvPicPr>
          <p:nvPr/>
        </p:nvPicPr>
        <p:blipFill>
          <a:blip r:embed="rId7"/>
          <a:stretch>
            <a:fillRect/>
          </a:stretch>
        </p:blipFill>
        <p:spPr>
          <a:xfrm>
            <a:off x="6605416" y="3671127"/>
            <a:ext cx="925923" cy="1319440"/>
          </a:xfrm>
          <a:prstGeom prst="rect">
            <a:avLst/>
          </a:prstGeom>
        </p:spPr>
      </p:pic>
    </p:spTree>
    <p:extLst>
      <p:ext uri="{BB962C8B-B14F-4D97-AF65-F5344CB8AC3E}">
        <p14:creationId xmlns:p14="http://schemas.microsoft.com/office/powerpoint/2010/main" val="38246339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2A49A-57F5-35DB-DD3B-F606E9119F2D}"/>
              </a:ext>
            </a:extLst>
          </p:cNvPr>
          <p:cNvSpPr>
            <a:spLocks noGrp="1"/>
          </p:cNvSpPr>
          <p:nvPr>
            <p:ph type="title"/>
          </p:nvPr>
        </p:nvSpPr>
        <p:spPr>
          <a:xfrm>
            <a:off x="487000" y="681350"/>
            <a:ext cx="8168000" cy="442700"/>
          </a:xfrm>
        </p:spPr>
        <p:txBody>
          <a:bodyPr/>
          <a:lstStyle/>
          <a:p>
            <a:r>
              <a:rPr lang="en-GB" sz="2400" dirty="0">
                <a:latin typeface="+mn-lt"/>
              </a:rPr>
              <a:t>Fibre</a:t>
            </a:r>
          </a:p>
        </p:txBody>
      </p:sp>
      <p:sp>
        <p:nvSpPr>
          <p:cNvPr id="4" name="Text Placeholder 3">
            <a:extLst>
              <a:ext uri="{FF2B5EF4-FFF2-40B4-BE49-F238E27FC236}">
                <a16:creationId xmlns:a16="http://schemas.microsoft.com/office/drawing/2014/main" xmlns="" id="{D58B5FE5-8B99-1F6F-C940-9CB051EFE249}"/>
              </a:ext>
            </a:extLst>
          </p:cNvPr>
          <p:cNvSpPr>
            <a:spLocks noGrp="1"/>
          </p:cNvSpPr>
          <p:nvPr>
            <p:ph type="body" sz="quarter" idx="17"/>
          </p:nvPr>
        </p:nvSpPr>
        <p:spPr/>
        <p:txBody>
          <a:bodyPr/>
          <a:lstStyle/>
          <a:p>
            <a:r>
              <a:rPr lang="en-GB" dirty="0"/>
              <a:t>Dietary fibre is important for supporting digestion, promoting regular bowel movements. </a:t>
            </a:r>
          </a:p>
          <a:p>
            <a:r>
              <a:rPr lang="en-GB" dirty="0"/>
              <a:t>Adds bulk to the </a:t>
            </a:r>
            <a:r>
              <a:rPr lang="en-GB" dirty="0" smtClean="0"/>
              <a:t>stool. </a:t>
            </a:r>
            <a:endParaRPr lang="en-GB" dirty="0"/>
          </a:p>
          <a:p>
            <a:r>
              <a:rPr lang="en-GB" dirty="0"/>
              <a:t>Helps maintain a healthy gut microbiome by feeding beneficial gut bacteria. </a:t>
            </a:r>
          </a:p>
          <a:p>
            <a:r>
              <a:rPr lang="en-GB" dirty="0"/>
              <a:t>Good mix of soluble and insoluble fibre. </a:t>
            </a:r>
          </a:p>
          <a:p>
            <a:r>
              <a:rPr lang="en-GB" dirty="0"/>
              <a:t>Need to have adequate fluid intake</a:t>
            </a:r>
          </a:p>
        </p:txBody>
      </p:sp>
      <p:graphicFrame>
        <p:nvGraphicFramePr>
          <p:cNvPr id="3" name="Table 2">
            <a:extLst>
              <a:ext uri="{FF2B5EF4-FFF2-40B4-BE49-F238E27FC236}">
                <a16:creationId xmlns:a16="http://schemas.microsoft.com/office/drawing/2014/main" xmlns="" id="{F2764B86-99EC-418E-C769-CD0A2CF97174}"/>
              </a:ext>
            </a:extLst>
          </p:cNvPr>
          <p:cNvGraphicFramePr>
            <a:graphicFrameLocks noGrp="1"/>
          </p:cNvGraphicFramePr>
          <p:nvPr>
            <p:extLst>
              <p:ext uri="{D42A27DB-BD31-4B8C-83A1-F6EECF244321}">
                <p14:modId xmlns:p14="http://schemas.microsoft.com/office/powerpoint/2010/main" val="3934411742"/>
              </p:ext>
            </p:extLst>
          </p:nvPr>
        </p:nvGraphicFramePr>
        <p:xfrm>
          <a:off x="1578001" y="2907004"/>
          <a:ext cx="4923130" cy="1483360"/>
        </p:xfrm>
        <a:graphic>
          <a:graphicData uri="http://schemas.openxmlformats.org/drawingml/2006/table">
            <a:tbl>
              <a:tblPr firstRow="1" bandRow="1">
                <a:tableStyleId>{3B4B98B0-60AC-42C2-AFA5-B58CD77FA1E5}</a:tableStyleId>
              </a:tblPr>
              <a:tblGrid>
                <a:gridCol w="2461565">
                  <a:extLst>
                    <a:ext uri="{9D8B030D-6E8A-4147-A177-3AD203B41FA5}">
                      <a16:colId xmlns:a16="http://schemas.microsoft.com/office/drawing/2014/main" xmlns="" val="1500730221"/>
                    </a:ext>
                  </a:extLst>
                </a:gridCol>
                <a:gridCol w="2461565">
                  <a:extLst>
                    <a:ext uri="{9D8B030D-6E8A-4147-A177-3AD203B41FA5}">
                      <a16:colId xmlns:a16="http://schemas.microsoft.com/office/drawing/2014/main" xmlns="" val="3984339884"/>
                    </a:ext>
                  </a:extLst>
                </a:gridCol>
              </a:tblGrid>
              <a:tr h="370840">
                <a:tc>
                  <a:txBody>
                    <a:bodyPr/>
                    <a:lstStyle/>
                    <a:p>
                      <a:pPr algn="ctr"/>
                      <a:r>
                        <a:rPr lang="en-GB" dirty="0"/>
                        <a:t>Soluble fibre </a:t>
                      </a:r>
                    </a:p>
                  </a:txBody>
                  <a:tcPr/>
                </a:tc>
                <a:tc>
                  <a:txBody>
                    <a:bodyPr/>
                    <a:lstStyle/>
                    <a:p>
                      <a:pPr algn="ctr"/>
                      <a:r>
                        <a:rPr lang="en-GB" dirty="0"/>
                        <a:t>Insoluble fibre</a:t>
                      </a:r>
                    </a:p>
                  </a:txBody>
                  <a:tcPr/>
                </a:tc>
                <a:extLst>
                  <a:ext uri="{0D108BD9-81ED-4DB2-BD59-A6C34878D82A}">
                    <a16:rowId xmlns:a16="http://schemas.microsoft.com/office/drawing/2014/main" xmlns="" val="2363293600"/>
                  </a:ext>
                </a:extLst>
              </a:tr>
              <a:tr h="370840">
                <a:tc>
                  <a:txBody>
                    <a:bodyPr/>
                    <a:lstStyle/>
                    <a:p>
                      <a:pPr algn="ctr"/>
                      <a:r>
                        <a:rPr lang="en-GB" dirty="0"/>
                        <a:t>Fruit &amp; vegetables </a:t>
                      </a:r>
                    </a:p>
                  </a:txBody>
                  <a:tcPr/>
                </a:tc>
                <a:tc>
                  <a:txBody>
                    <a:bodyPr/>
                    <a:lstStyle/>
                    <a:p>
                      <a:pPr algn="ctr"/>
                      <a:r>
                        <a:rPr lang="en-GB" dirty="0"/>
                        <a:t>Wholemeal bread/pasta/rice</a:t>
                      </a:r>
                    </a:p>
                  </a:txBody>
                  <a:tcPr/>
                </a:tc>
                <a:extLst>
                  <a:ext uri="{0D108BD9-81ED-4DB2-BD59-A6C34878D82A}">
                    <a16:rowId xmlns:a16="http://schemas.microsoft.com/office/drawing/2014/main" xmlns="" val="531941055"/>
                  </a:ext>
                </a:extLst>
              </a:tr>
              <a:tr h="370840">
                <a:tc>
                  <a:txBody>
                    <a:bodyPr/>
                    <a:lstStyle/>
                    <a:p>
                      <a:pPr algn="ctr"/>
                      <a:r>
                        <a:rPr lang="en-GB" dirty="0"/>
                        <a:t>Legumes </a:t>
                      </a:r>
                    </a:p>
                  </a:txBody>
                  <a:tcPr/>
                </a:tc>
                <a:tc>
                  <a:txBody>
                    <a:bodyPr/>
                    <a:lstStyle/>
                    <a:p>
                      <a:pPr algn="ctr"/>
                      <a:r>
                        <a:rPr lang="en-GB" dirty="0"/>
                        <a:t>Skins of fruit and veg</a:t>
                      </a:r>
                    </a:p>
                  </a:txBody>
                  <a:tcPr/>
                </a:tc>
                <a:extLst>
                  <a:ext uri="{0D108BD9-81ED-4DB2-BD59-A6C34878D82A}">
                    <a16:rowId xmlns:a16="http://schemas.microsoft.com/office/drawing/2014/main" xmlns="" val="3543908223"/>
                  </a:ext>
                </a:extLst>
              </a:tr>
              <a:tr h="370840">
                <a:tc>
                  <a:txBody>
                    <a:bodyPr/>
                    <a:lstStyle/>
                    <a:p>
                      <a:pPr algn="ctr"/>
                      <a:r>
                        <a:rPr lang="en-GB" dirty="0"/>
                        <a:t>Oats </a:t>
                      </a:r>
                    </a:p>
                  </a:txBody>
                  <a:tcPr/>
                </a:tc>
                <a:tc>
                  <a:txBody>
                    <a:bodyPr/>
                    <a:lstStyle/>
                    <a:p>
                      <a:pPr algn="ctr"/>
                      <a:r>
                        <a:rPr lang="en-GB" dirty="0"/>
                        <a:t>Nuts/seeds </a:t>
                      </a:r>
                    </a:p>
                  </a:txBody>
                  <a:tcPr/>
                </a:tc>
                <a:extLst>
                  <a:ext uri="{0D108BD9-81ED-4DB2-BD59-A6C34878D82A}">
                    <a16:rowId xmlns:a16="http://schemas.microsoft.com/office/drawing/2014/main" xmlns="" val="465391620"/>
                  </a:ext>
                </a:extLst>
              </a:tr>
            </a:tbl>
          </a:graphicData>
        </a:graphic>
      </p:graphicFrame>
      <p:pic>
        <p:nvPicPr>
          <p:cNvPr id="5" name="Picture 4">
            <a:extLst>
              <a:ext uri="{FF2B5EF4-FFF2-40B4-BE49-F238E27FC236}">
                <a16:creationId xmlns:a16="http://schemas.microsoft.com/office/drawing/2014/main" xmlns="" id="{931B3E04-D2FF-1D65-DB18-38DC56560F91}"/>
              </a:ext>
            </a:extLst>
          </p:cNvPr>
          <p:cNvPicPr>
            <a:picLocks noChangeAspect="1"/>
          </p:cNvPicPr>
          <p:nvPr/>
        </p:nvPicPr>
        <p:blipFill>
          <a:blip r:embed="rId3"/>
          <a:stretch>
            <a:fillRect/>
          </a:stretch>
        </p:blipFill>
        <p:spPr>
          <a:xfrm>
            <a:off x="6910251" y="2571750"/>
            <a:ext cx="2085848" cy="2153869"/>
          </a:xfrm>
          <a:prstGeom prst="rect">
            <a:avLst/>
          </a:prstGeom>
        </p:spPr>
      </p:pic>
      <p:pic>
        <p:nvPicPr>
          <p:cNvPr id="6" name="Picture 5">
            <a:extLst>
              <a:ext uri="{FF2B5EF4-FFF2-40B4-BE49-F238E27FC236}">
                <a16:creationId xmlns:a16="http://schemas.microsoft.com/office/drawing/2014/main" xmlns="" id="{F203C24D-C6B2-9DE9-D5FB-974000351819}"/>
              </a:ext>
            </a:extLst>
          </p:cNvPr>
          <p:cNvPicPr>
            <a:picLocks noChangeAspect="1"/>
          </p:cNvPicPr>
          <p:nvPr/>
        </p:nvPicPr>
        <p:blipFill>
          <a:blip r:embed="rId4"/>
          <a:stretch>
            <a:fillRect/>
          </a:stretch>
        </p:blipFill>
        <p:spPr>
          <a:xfrm>
            <a:off x="61072" y="3215758"/>
            <a:ext cx="1350762" cy="1025042"/>
          </a:xfrm>
          <a:prstGeom prst="rect">
            <a:avLst/>
          </a:prstGeom>
        </p:spPr>
      </p:pic>
      <p:sp>
        <p:nvSpPr>
          <p:cNvPr id="7" name="Rectangle 6"/>
          <p:cNvSpPr/>
          <p:nvPr/>
        </p:nvSpPr>
        <p:spPr>
          <a:xfrm>
            <a:off x="6807395" y="4280263"/>
            <a:ext cx="904044" cy="3657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l"/>
            <a:endParaRPr lang="en-IE" sz="1200" baseline="0" dirty="0">
              <a:solidFill>
                <a:schemeClr val="bg1"/>
              </a:solidFill>
            </a:endParaRPr>
          </a:p>
        </p:txBody>
      </p:sp>
    </p:spTree>
    <p:extLst>
      <p:ext uri="{BB962C8B-B14F-4D97-AF65-F5344CB8AC3E}">
        <p14:creationId xmlns:p14="http://schemas.microsoft.com/office/powerpoint/2010/main" val="1842304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DA7BEA-8247-BF50-8A98-2EE25E360FDD}"/>
              </a:ext>
            </a:extLst>
          </p:cNvPr>
          <p:cNvSpPr>
            <a:spLocks noGrp="1"/>
          </p:cNvSpPr>
          <p:nvPr>
            <p:ph type="title"/>
          </p:nvPr>
        </p:nvSpPr>
        <p:spPr>
          <a:xfrm>
            <a:off x="487000" y="372218"/>
            <a:ext cx="8168000" cy="442700"/>
          </a:xfrm>
        </p:spPr>
        <p:txBody>
          <a:bodyPr/>
          <a:lstStyle/>
          <a:p>
            <a:r>
              <a:rPr lang="en-IE" sz="2400" dirty="0">
                <a:latin typeface="+mn-lt"/>
                <a:ea typeface="Calibri" panose="020F0502020204030204" pitchFamily="34" charset="0"/>
              </a:rPr>
              <a:t>Feeding, Eating, Drinking and Swallowing difficulties/ Oro motor difficulties</a:t>
            </a:r>
            <a:r>
              <a:rPr lang="en-IE" dirty="0">
                <a:ea typeface="Calibri" panose="020F0502020204030204" pitchFamily="34" charset="0"/>
              </a:rPr>
              <a:t/>
            </a:r>
            <a:br>
              <a:rPr lang="en-IE" dirty="0">
                <a:ea typeface="Calibri" panose="020F0502020204030204" pitchFamily="34" charset="0"/>
              </a:rPr>
            </a:br>
            <a:endParaRPr lang="en-GB" dirty="0"/>
          </a:p>
        </p:txBody>
      </p:sp>
      <p:sp>
        <p:nvSpPr>
          <p:cNvPr id="4" name="Text Placeholder 3">
            <a:extLst>
              <a:ext uri="{FF2B5EF4-FFF2-40B4-BE49-F238E27FC236}">
                <a16:creationId xmlns:a16="http://schemas.microsoft.com/office/drawing/2014/main" xmlns="" id="{F9D6D831-97E1-D623-A005-6FC969CB0DD1}"/>
              </a:ext>
            </a:extLst>
          </p:cNvPr>
          <p:cNvSpPr>
            <a:spLocks noGrp="1"/>
          </p:cNvSpPr>
          <p:nvPr>
            <p:ph type="body" sz="quarter" idx="17"/>
          </p:nvPr>
        </p:nvSpPr>
        <p:spPr/>
        <p:txBody>
          <a:bodyPr/>
          <a:lstStyle/>
          <a:p>
            <a:r>
              <a:rPr lang="en-GB" dirty="0"/>
              <a:t>Many individuals with CP (up to 80%) experience difficulty with feeding, eating, drinking and swallowing.</a:t>
            </a:r>
          </a:p>
          <a:p>
            <a:r>
              <a:rPr lang="en-GB" dirty="0"/>
              <a:t>Up to 46% will have poor nutrition as a consequence of feeding difficulties/</a:t>
            </a:r>
            <a:r>
              <a:rPr lang="en-GB" dirty="0" err="1"/>
              <a:t>oromotor</a:t>
            </a:r>
            <a:r>
              <a:rPr lang="en-GB" dirty="0"/>
              <a:t> difficulties </a:t>
            </a:r>
          </a:p>
        </p:txBody>
      </p:sp>
    </p:spTree>
    <p:extLst>
      <p:ext uri="{BB962C8B-B14F-4D97-AF65-F5344CB8AC3E}">
        <p14:creationId xmlns:p14="http://schemas.microsoft.com/office/powerpoint/2010/main" val="21545362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971819-37A3-3507-0B5D-16A6E6631C92}"/>
              </a:ext>
            </a:extLst>
          </p:cNvPr>
          <p:cNvSpPr>
            <a:spLocks noGrp="1"/>
          </p:cNvSpPr>
          <p:nvPr>
            <p:ph type="title"/>
          </p:nvPr>
        </p:nvSpPr>
        <p:spPr>
          <a:xfrm>
            <a:off x="485999" y="681350"/>
            <a:ext cx="8168000" cy="442700"/>
          </a:xfrm>
        </p:spPr>
        <p:txBody>
          <a:bodyPr/>
          <a:lstStyle/>
          <a:p>
            <a:r>
              <a:rPr lang="en-IE" sz="2400" dirty="0">
                <a:latin typeface="+mn-lt"/>
              </a:rPr>
              <a:t>Some Facts:</a:t>
            </a:r>
            <a:endParaRPr lang="en-GB" sz="2400" dirty="0">
              <a:latin typeface="+mn-lt"/>
            </a:endParaRPr>
          </a:p>
        </p:txBody>
      </p:sp>
      <p:sp>
        <p:nvSpPr>
          <p:cNvPr id="4" name="Text Placeholder 3">
            <a:extLst>
              <a:ext uri="{FF2B5EF4-FFF2-40B4-BE49-F238E27FC236}">
                <a16:creationId xmlns:a16="http://schemas.microsoft.com/office/drawing/2014/main" xmlns="" id="{E7E8C28C-AE4E-D78E-E743-C526BA097F8A}"/>
              </a:ext>
            </a:extLst>
          </p:cNvPr>
          <p:cNvSpPr>
            <a:spLocks noGrp="1"/>
          </p:cNvSpPr>
          <p:nvPr>
            <p:ph type="body" sz="quarter" idx="17"/>
          </p:nvPr>
        </p:nvSpPr>
        <p:spPr/>
        <p:txBody>
          <a:bodyPr/>
          <a:lstStyle/>
          <a:p>
            <a:r>
              <a:rPr lang="en-IE" dirty="0"/>
              <a:t>A single swallow requires the use of 26 muscles and 6 cranial </a:t>
            </a:r>
            <a:r>
              <a:rPr lang="en-IE" dirty="0" err="1"/>
              <a:t>nervies</a:t>
            </a:r>
            <a:r>
              <a:rPr lang="en-IE" dirty="0"/>
              <a:t> (Bass &amp; Morrell, 1992).</a:t>
            </a:r>
          </a:p>
          <a:p>
            <a:r>
              <a:rPr lang="en-IE" dirty="0"/>
              <a:t>Eating is the only bodily task that requires the use of every organ, and all of the senses.</a:t>
            </a:r>
          </a:p>
          <a:p>
            <a:r>
              <a:rPr lang="en-IE" dirty="0"/>
              <a:t>The incidence of feeding disorders is estimated to be 22-45% in typically developing children and up to 80% in children with developmental delay (DRESS for FEDS guidelines, HSE 2023).</a:t>
            </a:r>
          </a:p>
          <a:p>
            <a:endParaRPr lang="en-GB" dirty="0"/>
          </a:p>
        </p:txBody>
      </p:sp>
    </p:spTree>
    <p:extLst>
      <p:ext uri="{BB962C8B-B14F-4D97-AF65-F5344CB8AC3E}">
        <p14:creationId xmlns:p14="http://schemas.microsoft.com/office/powerpoint/2010/main" val="25911744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5FED1-9AE6-06A3-F3DB-D4F6D7B9B041}"/>
              </a:ext>
            </a:extLst>
          </p:cNvPr>
          <p:cNvSpPr>
            <a:spLocks noGrp="1"/>
          </p:cNvSpPr>
          <p:nvPr>
            <p:ph type="title"/>
          </p:nvPr>
        </p:nvSpPr>
        <p:spPr>
          <a:xfrm>
            <a:off x="487000" y="601006"/>
            <a:ext cx="8168000" cy="442700"/>
          </a:xfrm>
        </p:spPr>
        <p:txBody>
          <a:bodyPr/>
          <a:lstStyle/>
          <a:p>
            <a:r>
              <a:rPr lang="en-IE" altLang="en-US" sz="2400" dirty="0">
                <a:latin typeface="+mn-lt"/>
              </a:rPr>
              <a:t>Typical Parental Concerns</a:t>
            </a:r>
            <a:endParaRPr lang="en-GB" sz="2400" dirty="0">
              <a:latin typeface="+mn-lt"/>
            </a:endParaRPr>
          </a:p>
        </p:txBody>
      </p:sp>
      <p:sp>
        <p:nvSpPr>
          <p:cNvPr id="4" name="Text Placeholder 3">
            <a:extLst>
              <a:ext uri="{FF2B5EF4-FFF2-40B4-BE49-F238E27FC236}">
                <a16:creationId xmlns:a16="http://schemas.microsoft.com/office/drawing/2014/main" xmlns="" id="{33E0475B-3E5A-A3E7-11C5-4913C9DB0E15}"/>
              </a:ext>
            </a:extLst>
          </p:cNvPr>
          <p:cNvSpPr>
            <a:spLocks noGrp="1"/>
          </p:cNvSpPr>
          <p:nvPr>
            <p:ph type="body" sz="quarter" idx="17"/>
          </p:nvPr>
        </p:nvSpPr>
        <p:spPr>
          <a:xfrm>
            <a:off x="485999" y="1229032"/>
            <a:ext cx="4086001" cy="3011768"/>
          </a:xfrm>
        </p:spPr>
        <p:txBody>
          <a:bodyPr/>
          <a:lstStyle/>
          <a:p>
            <a:pPr>
              <a:lnSpc>
                <a:spcPct val="80000"/>
              </a:lnSpc>
            </a:pPr>
            <a:r>
              <a:rPr lang="en-US" altLang="en-US" sz="1400" dirty="0"/>
              <a:t>Jake coughs when he is eating. I’m worried he is going to choke!</a:t>
            </a:r>
          </a:p>
          <a:p>
            <a:pPr>
              <a:lnSpc>
                <a:spcPct val="80000"/>
              </a:lnSpc>
            </a:pPr>
            <a:r>
              <a:rPr lang="en-US" altLang="en-US" sz="1400" dirty="0"/>
              <a:t>Laura never asks for food and takes ages to finish her dinner. </a:t>
            </a:r>
          </a:p>
          <a:p>
            <a:pPr>
              <a:lnSpc>
                <a:spcPct val="80000"/>
              </a:lnSpc>
            </a:pPr>
            <a:r>
              <a:rPr lang="en-US" altLang="en-US" sz="1400" dirty="0"/>
              <a:t>Nathan gags on lumps and sometimes throws up his food. </a:t>
            </a:r>
          </a:p>
          <a:p>
            <a:pPr>
              <a:lnSpc>
                <a:spcPct val="80000"/>
              </a:lnSpc>
            </a:pPr>
            <a:r>
              <a:rPr lang="en-US" altLang="en-US" sz="1400" dirty="0"/>
              <a:t>Niamh sounds really chesty after a meal and she is always getting chest infections. </a:t>
            </a:r>
          </a:p>
          <a:p>
            <a:pPr>
              <a:lnSpc>
                <a:spcPct val="80000"/>
              </a:lnSpc>
            </a:pPr>
            <a:r>
              <a:rPr lang="en-GB" altLang="en-US" sz="1400" dirty="0"/>
              <a:t>Padraig has trouble chewing hard foods and often spits out bits of food</a:t>
            </a:r>
            <a:endParaRPr lang="en-US" altLang="en-US" sz="1400" dirty="0"/>
          </a:p>
          <a:p>
            <a:pPr>
              <a:lnSpc>
                <a:spcPct val="80000"/>
              </a:lnSpc>
            </a:pPr>
            <a:r>
              <a:rPr lang="en-IE" altLang="en-US" sz="1400" dirty="0"/>
              <a:t>The baby squirms and cries when she drinks her bottle. </a:t>
            </a:r>
          </a:p>
          <a:p>
            <a:endParaRPr lang="en-GB" dirty="0"/>
          </a:p>
        </p:txBody>
      </p:sp>
      <p:sp>
        <p:nvSpPr>
          <p:cNvPr id="5" name="TextBox 4">
            <a:extLst>
              <a:ext uri="{FF2B5EF4-FFF2-40B4-BE49-F238E27FC236}">
                <a16:creationId xmlns:a16="http://schemas.microsoft.com/office/drawing/2014/main" xmlns="" id="{EDC6912B-60E3-6F70-17BF-2F5DF4BA5805}"/>
              </a:ext>
            </a:extLst>
          </p:cNvPr>
          <p:cNvSpPr txBox="1"/>
          <p:nvPr/>
        </p:nvSpPr>
        <p:spPr>
          <a:xfrm>
            <a:off x="4498848" y="1229032"/>
            <a:ext cx="4425696" cy="3474642"/>
          </a:xfrm>
          <a:prstGeom prst="rect">
            <a:avLst/>
          </a:prstGeom>
          <a:noFill/>
          <a:ln>
            <a:noFill/>
          </a:ln>
        </p:spPr>
        <p:txBody>
          <a:bodyPr wrap="square" lIns="0" tIns="0" rIns="0" bIns="0" rtlCol="0">
            <a:noAutofit/>
          </a:bodyPr>
          <a:lstStyle/>
          <a:p>
            <a:pPr marL="171450" indent="-171450">
              <a:lnSpc>
                <a:spcPct val="80000"/>
              </a:lnSpc>
              <a:buFont typeface="Wingdings" panose="05000000000000000000" pitchFamily="2" charset="2"/>
              <a:buChar char="Ø"/>
            </a:pPr>
            <a:r>
              <a:rPr lang="en-IE" altLang="en-US" sz="1400" dirty="0"/>
              <a:t>Emma only eats five foods. She winces and visibly rejects new foods.</a:t>
            </a:r>
          </a:p>
          <a:p>
            <a:pPr marL="171450" indent="-171450">
              <a:lnSpc>
                <a:spcPct val="80000"/>
              </a:lnSpc>
              <a:buFont typeface="Wingdings" panose="05000000000000000000" pitchFamily="2" charset="2"/>
              <a:buChar char="Ø"/>
            </a:pPr>
            <a:endParaRPr lang="en-GB" altLang="en-US" sz="1400" dirty="0"/>
          </a:p>
          <a:p>
            <a:pPr marL="171450" indent="-171450">
              <a:lnSpc>
                <a:spcPct val="80000"/>
              </a:lnSpc>
              <a:buFont typeface="Wingdings" panose="05000000000000000000" pitchFamily="2" charset="2"/>
              <a:buChar char="Ø"/>
            </a:pPr>
            <a:r>
              <a:rPr lang="en-GB" altLang="en-US" sz="1400" dirty="0"/>
              <a:t>Amy’s face sometimes changes colour when she is drinking, I’m afraid she’s going to turn blue. </a:t>
            </a:r>
          </a:p>
          <a:p>
            <a:pPr marL="171450" indent="-171450">
              <a:lnSpc>
                <a:spcPct val="80000"/>
              </a:lnSpc>
              <a:buFont typeface="Wingdings" panose="05000000000000000000" pitchFamily="2" charset="2"/>
              <a:buChar char="Ø"/>
            </a:pPr>
            <a:endParaRPr lang="en-GB" altLang="en-US" sz="1400" dirty="0"/>
          </a:p>
          <a:p>
            <a:pPr marL="171450" indent="-171450">
              <a:lnSpc>
                <a:spcPct val="80000"/>
              </a:lnSpc>
              <a:buFont typeface="Wingdings" panose="05000000000000000000" pitchFamily="2" charset="2"/>
              <a:buChar char="Ø"/>
            </a:pPr>
            <a:r>
              <a:rPr lang="en-IE" altLang="en-US" sz="1400" dirty="0"/>
              <a:t>Andrew’s chin is always red from drooling. I change his bib 10 times a day.</a:t>
            </a:r>
          </a:p>
          <a:p>
            <a:pPr marL="171450" indent="-171450">
              <a:lnSpc>
                <a:spcPct val="80000"/>
              </a:lnSpc>
              <a:buFont typeface="Wingdings" panose="05000000000000000000" pitchFamily="2" charset="2"/>
              <a:buChar char="Ø"/>
            </a:pPr>
            <a:endParaRPr lang="en-IE" altLang="en-US" sz="1400" dirty="0"/>
          </a:p>
          <a:p>
            <a:pPr marL="171450" indent="-171450">
              <a:lnSpc>
                <a:spcPct val="80000"/>
              </a:lnSpc>
              <a:buFont typeface="Wingdings" panose="05000000000000000000" pitchFamily="2" charset="2"/>
              <a:buChar char="Ø"/>
            </a:pPr>
            <a:r>
              <a:rPr lang="en-GB" altLang="en-US" sz="1400" dirty="0"/>
              <a:t>Lucy over-stuffs her mouth and I sometimes find food in her cheeks when I’m brushing her teeth. </a:t>
            </a:r>
          </a:p>
          <a:p>
            <a:pPr marL="171450" indent="-171450">
              <a:lnSpc>
                <a:spcPct val="80000"/>
              </a:lnSpc>
              <a:buFont typeface="Wingdings" panose="05000000000000000000" pitchFamily="2" charset="2"/>
              <a:buChar char="Ø"/>
            </a:pPr>
            <a:endParaRPr lang="en-GB" altLang="en-US" sz="1400" dirty="0"/>
          </a:p>
          <a:p>
            <a:pPr marL="171450" indent="-171450">
              <a:lnSpc>
                <a:spcPct val="80000"/>
              </a:lnSpc>
              <a:buFont typeface="Wingdings" panose="05000000000000000000" pitchFamily="2" charset="2"/>
              <a:buChar char="Ø"/>
            </a:pPr>
            <a:r>
              <a:rPr lang="en-GB" altLang="en-US" sz="1400" dirty="0"/>
              <a:t>Adam does not like touching his food</a:t>
            </a:r>
          </a:p>
        </p:txBody>
      </p:sp>
      <p:sp>
        <p:nvSpPr>
          <p:cNvPr id="6" name="AutoShape 11">
            <a:extLst>
              <a:ext uri="{FF2B5EF4-FFF2-40B4-BE49-F238E27FC236}">
                <a16:creationId xmlns:a16="http://schemas.microsoft.com/office/drawing/2014/main" xmlns="" id="{49DF91C1-A102-6A5F-C20F-637205FEC9DF}"/>
              </a:ext>
            </a:extLst>
          </p:cNvPr>
          <p:cNvSpPr>
            <a:spLocks noChangeArrowheads="1"/>
          </p:cNvSpPr>
          <p:nvPr/>
        </p:nvSpPr>
        <p:spPr bwMode="auto">
          <a:xfrm>
            <a:off x="3824850" y="3622214"/>
            <a:ext cx="2016125" cy="1008062"/>
          </a:xfrm>
          <a:prstGeom prst="wedgeEllipseCallout">
            <a:avLst>
              <a:gd name="adj1" fmla="val -51417"/>
              <a:gd name="adj2" fmla="val 69213"/>
            </a:avLst>
          </a:prstGeom>
          <a:solidFill>
            <a:srgbClr val="FF0000"/>
          </a:solidFill>
          <a:ln w="9525">
            <a:solidFill>
              <a:schemeClr val="tx1"/>
            </a:solidFill>
            <a:miter lim="800000"/>
            <a:headEnd/>
            <a:tailEnd/>
          </a:ln>
          <a:effectLst/>
        </p:spPr>
        <p:txBody>
          <a:bodyPr/>
          <a:lstStyle/>
          <a:p>
            <a:pPr algn="ctr"/>
            <a:r>
              <a:rPr lang="en-IE" altLang="en-US" sz="2000" dirty="0"/>
              <a:t>Why?!</a:t>
            </a:r>
            <a:endParaRPr lang="en-GB" altLang="en-US" sz="2000" dirty="0"/>
          </a:p>
        </p:txBody>
      </p:sp>
    </p:spTree>
    <p:extLst>
      <p:ext uri="{BB962C8B-B14F-4D97-AF65-F5344CB8AC3E}">
        <p14:creationId xmlns:p14="http://schemas.microsoft.com/office/powerpoint/2010/main" val="26524023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1F779D-44B0-F1D4-39AD-4C575D24FD9B}"/>
              </a:ext>
            </a:extLst>
          </p:cNvPr>
          <p:cNvSpPr>
            <a:spLocks noGrp="1"/>
          </p:cNvSpPr>
          <p:nvPr>
            <p:ph type="title"/>
          </p:nvPr>
        </p:nvSpPr>
        <p:spPr/>
        <p:txBody>
          <a:bodyPr/>
          <a:lstStyle/>
          <a:p>
            <a:r>
              <a:rPr lang="en-GB" sz="2400" dirty="0">
                <a:latin typeface="+mn-lt"/>
              </a:rPr>
              <a:t>Iceberg</a:t>
            </a:r>
          </a:p>
        </p:txBody>
      </p:sp>
      <p:sp>
        <p:nvSpPr>
          <p:cNvPr id="4" name="Text Placeholder 3">
            <a:extLst>
              <a:ext uri="{FF2B5EF4-FFF2-40B4-BE49-F238E27FC236}">
                <a16:creationId xmlns:a16="http://schemas.microsoft.com/office/drawing/2014/main" xmlns="" id="{7EA45C49-483D-6DE0-FFCA-DD96C192CEAC}"/>
              </a:ext>
            </a:extLst>
          </p:cNvPr>
          <p:cNvSpPr>
            <a:spLocks noGrp="1"/>
          </p:cNvSpPr>
          <p:nvPr>
            <p:ph type="body" sz="quarter" idx="17"/>
          </p:nvPr>
        </p:nvSpPr>
        <p:spPr/>
        <p:txBody>
          <a:bodyPr/>
          <a:lstStyle/>
          <a:p>
            <a:endParaRPr lang="en-GB" dirty="0"/>
          </a:p>
        </p:txBody>
      </p:sp>
      <p:pic>
        <p:nvPicPr>
          <p:cNvPr id="6" name="Picture 5">
            <a:extLst>
              <a:ext uri="{FF2B5EF4-FFF2-40B4-BE49-F238E27FC236}">
                <a16:creationId xmlns:a16="http://schemas.microsoft.com/office/drawing/2014/main" xmlns="" id="{74647DE7-4A1E-699C-A5DF-A456C9856AE3}"/>
              </a:ext>
            </a:extLst>
          </p:cNvPr>
          <p:cNvPicPr>
            <a:picLocks noChangeAspect="1"/>
          </p:cNvPicPr>
          <p:nvPr/>
        </p:nvPicPr>
        <p:blipFill>
          <a:blip r:embed="rId3"/>
          <a:stretch>
            <a:fillRect/>
          </a:stretch>
        </p:blipFill>
        <p:spPr>
          <a:xfrm>
            <a:off x="1522235" y="833933"/>
            <a:ext cx="6096528" cy="3869741"/>
          </a:xfrm>
          <a:prstGeom prst="rect">
            <a:avLst/>
          </a:prstGeom>
        </p:spPr>
      </p:pic>
    </p:spTree>
    <p:extLst>
      <p:ext uri="{BB962C8B-B14F-4D97-AF65-F5344CB8AC3E}">
        <p14:creationId xmlns:p14="http://schemas.microsoft.com/office/powerpoint/2010/main" val="13268048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734F59-C934-C263-E390-9E2C1E5509B8}"/>
              </a:ext>
            </a:extLst>
          </p:cNvPr>
          <p:cNvSpPr>
            <a:spLocks noGrp="1"/>
          </p:cNvSpPr>
          <p:nvPr>
            <p:ph type="title"/>
          </p:nvPr>
        </p:nvSpPr>
        <p:spPr>
          <a:xfrm>
            <a:off x="485999" y="681350"/>
            <a:ext cx="8168000" cy="442700"/>
          </a:xfrm>
        </p:spPr>
        <p:txBody>
          <a:bodyPr/>
          <a:lstStyle/>
          <a:p>
            <a:endParaRPr lang="en-GB" dirty="0"/>
          </a:p>
        </p:txBody>
      </p:sp>
      <p:sp>
        <p:nvSpPr>
          <p:cNvPr id="4" name="Text Placeholder 3">
            <a:extLst>
              <a:ext uri="{FF2B5EF4-FFF2-40B4-BE49-F238E27FC236}">
                <a16:creationId xmlns:a16="http://schemas.microsoft.com/office/drawing/2014/main" xmlns="" id="{350D4A19-72E4-CABD-33C1-C45C13CE6AE4}"/>
              </a:ext>
            </a:extLst>
          </p:cNvPr>
          <p:cNvSpPr>
            <a:spLocks noGrp="1"/>
          </p:cNvSpPr>
          <p:nvPr>
            <p:ph type="body" sz="quarter" idx="17"/>
          </p:nvPr>
        </p:nvSpPr>
        <p:spPr/>
        <p:txBody>
          <a:bodyPr/>
          <a:lstStyle/>
          <a:p>
            <a:endParaRPr lang="en-GB" dirty="0"/>
          </a:p>
        </p:txBody>
      </p:sp>
      <p:pic>
        <p:nvPicPr>
          <p:cNvPr id="5" name="Content Placeholder 4">
            <a:extLst>
              <a:ext uri="{FF2B5EF4-FFF2-40B4-BE49-F238E27FC236}">
                <a16:creationId xmlns:a16="http://schemas.microsoft.com/office/drawing/2014/main" xmlns="" id="{D232893A-0CF5-EB3D-79B3-F995F468114E}"/>
              </a:ext>
            </a:extLst>
          </p:cNvPr>
          <p:cNvPicPr>
            <a:picLocks noGrp="1" noChangeAspect="1"/>
          </p:cNvPicPr>
          <p:nvPr>
            <p:ph idx="1"/>
          </p:nvPr>
        </p:nvPicPr>
        <p:blipFill>
          <a:blip r:embed="rId3"/>
          <a:srcRect l="19817" t="17718" r="10933" b="4173"/>
          <a:stretch>
            <a:fillRect/>
          </a:stretch>
        </p:blipFill>
        <p:spPr>
          <a:xfrm>
            <a:off x="1660552" y="355205"/>
            <a:ext cx="7201262" cy="4399675"/>
          </a:xfrm>
          <a:prstGeom prst="rect">
            <a:avLst/>
          </a:prstGeom>
        </p:spPr>
      </p:pic>
    </p:spTree>
    <p:extLst>
      <p:ext uri="{BB962C8B-B14F-4D97-AF65-F5344CB8AC3E}">
        <p14:creationId xmlns:p14="http://schemas.microsoft.com/office/powerpoint/2010/main" val="15594199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85293" y="342900"/>
            <a:ext cx="7372807" cy="501254"/>
          </a:xfrm>
        </p:spPr>
        <p:txBody>
          <a:bodyPr/>
          <a:lstStyle/>
          <a:p>
            <a:r>
              <a:rPr lang="en-IE" altLang="en-US" sz="2400" dirty="0">
                <a:solidFill>
                  <a:srgbClr val="0070C0"/>
                </a:solidFill>
                <a:latin typeface="+mn-lt"/>
              </a:rPr>
              <a:t>Developmental Stages</a:t>
            </a:r>
            <a:endParaRPr lang="en-GB" altLang="en-US" sz="2400" dirty="0">
              <a:solidFill>
                <a:srgbClr val="0070C0"/>
              </a:solidFill>
              <a:latin typeface="+mn-lt"/>
            </a:endParaRPr>
          </a:p>
        </p:txBody>
      </p:sp>
      <p:sp>
        <p:nvSpPr>
          <p:cNvPr id="10243" name="Rectangle 3"/>
          <p:cNvSpPr>
            <a:spLocks noGrp="1" noChangeArrowheads="1"/>
          </p:cNvSpPr>
          <p:nvPr>
            <p:ph idx="1"/>
          </p:nvPr>
        </p:nvSpPr>
        <p:spPr>
          <a:xfrm>
            <a:off x="1601391" y="844154"/>
            <a:ext cx="5994797" cy="3942159"/>
          </a:xfrm>
        </p:spPr>
        <p:txBody>
          <a:bodyPr/>
          <a:lstStyle/>
          <a:p>
            <a:pPr>
              <a:buFont typeface="Wingdings" panose="05000000000000000000" pitchFamily="2" charset="2"/>
              <a:buNone/>
            </a:pPr>
            <a:r>
              <a:rPr lang="en-IE" altLang="en-US" sz="1800" u="sng" dirty="0"/>
              <a:t>Early stages:</a:t>
            </a:r>
            <a:r>
              <a:rPr lang="en-IE" altLang="en-US" sz="1800" dirty="0"/>
              <a:t> Sucking</a:t>
            </a:r>
          </a:p>
          <a:p>
            <a:pPr>
              <a:buFont typeface="Wingdings" panose="05000000000000000000" pitchFamily="2" charset="2"/>
              <a:buNone/>
            </a:pPr>
            <a:r>
              <a:rPr lang="en-IE" altLang="en-US" sz="1800" dirty="0"/>
              <a:t>	</a:t>
            </a:r>
            <a:r>
              <a:rPr lang="en-IE" altLang="en-US" sz="1800" u="sng" dirty="0"/>
              <a:t>Then</a:t>
            </a:r>
            <a:r>
              <a:rPr lang="en-IE" altLang="en-US" sz="1800" dirty="0"/>
              <a:t>: Early spoon-feeding</a:t>
            </a:r>
          </a:p>
          <a:p>
            <a:pPr>
              <a:buFont typeface="Wingdings" panose="05000000000000000000" pitchFamily="2" charset="2"/>
              <a:buNone/>
            </a:pPr>
            <a:r>
              <a:rPr lang="en-IE" altLang="en-US" sz="1800" dirty="0"/>
              <a:t>		</a:t>
            </a:r>
            <a:r>
              <a:rPr lang="en-IE" altLang="en-US" sz="1800" u="sng" dirty="0"/>
              <a:t>Then:</a:t>
            </a:r>
            <a:r>
              <a:rPr lang="en-IE" altLang="en-US" sz="1800" dirty="0"/>
              <a:t> Spoon-feeding and finger-			feeding</a:t>
            </a:r>
          </a:p>
          <a:p>
            <a:pPr>
              <a:buFont typeface="Wingdings" panose="05000000000000000000" pitchFamily="2" charset="2"/>
              <a:buNone/>
            </a:pPr>
            <a:r>
              <a:rPr lang="en-IE" altLang="en-US" sz="1800" dirty="0"/>
              <a:t>			</a:t>
            </a:r>
            <a:r>
              <a:rPr lang="en-IE" altLang="en-US" sz="1800" u="sng" dirty="0"/>
              <a:t>Then:</a:t>
            </a:r>
            <a:r>
              <a:rPr lang="en-IE" altLang="en-US" sz="1800" dirty="0"/>
              <a:t> Chewing and cup drinking</a:t>
            </a:r>
          </a:p>
          <a:p>
            <a:pPr>
              <a:buFont typeface="Wingdings" panose="05000000000000000000" pitchFamily="2" charset="2"/>
              <a:buNone/>
            </a:pPr>
            <a:endParaRPr lang="en-IE" altLang="en-US" sz="1800" dirty="0"/>
          </a:p>
          <a:p>
            <a:pPr>
              <a:buFont typeface="Wingdings" panose="05000000000000000000" pitchFamily="2" charset="2"/>
              <a:buNone/>
            </a:pPr>
            <a:endParaRPr lang="en-IE" altLang="en-US" sz="1800" dirty="0"/>
          </a:p>
          <a:p>
            <a:pPr>
              <a:buFont typeface="Wingdings" panose="05000000000000000000" pitchFamily="2" charset="2"/>
              <a:buNone/>
            </a:pPr>
            <a:endParaRPr lang="en-IE" altLang="en-US" sz="1800" dirty="0"/>
          </a:p>
          <a:p>
            <a:pPr>
              <a:buFont typeface="Wingdings" panose="05000000000000000000" pitchFamily="2" charset="2"/>
              <a:buNone/>
            </a:pPr>
            <a:endParaRPr lang="en-IE" altLang="en-US" sz="1800" dirty="0"/>
          </a:p>
          <a:p>
            <a:pPr>
              <a:buFont typeface="Wingdings" panose="05000000000000000000" pitchFamily="2" charset="2"/>
              <a:buNone/>
            </a:pPr>
            <a:r>
              <a:rPr lang="en-IE" altLang="en-US" sz="1800" u="sng" dirty="0"/>
              <a:t>Later:</a:t>
            </a:r>
            <a:r>
              <a:rPr lang="en-IE" altLang="en-US" sz="1800" dirty="0"/>
              <a:t> More ‘adult’ feeding, firmer foods, dribbling reduces, chews with lips closed, uses fork, cuts with knife etc….</a:t>
            </a:r>
          </a:p>
          <a:p>
            <a:pPr>
              <a:buFont typeface="Wingdings" panose="05000000000000000000" pitchFamily="2" charset="2"/>
              <a:buNone/>
            </a:pPr>
            <a:endParaRPr lang="en-GB" altLang="en-US" sz="1800" dirty="0"/>
          </a:p>
        </p:txBody>
      </p:sp>
      <p:sp>
        <p:nvSpPr>
          <p:cNvPr id="10246" name="AutoShape 6" descr="Image result for baby feeding"/>
          <p:cNvSpPr>
            <a:spLocks noChangeAspect="1" noChangeArrowheads="1"/>
          </p:cNvSpPr>
          <p:nvPr/>
        </p:nvSpPr>
        <p:spPr bwMode="auto">
          <a:xfrm>
            <a:off x="1259681" y="34529"/>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E" sz="1013"/>
          </a:p>
        </p:txBody>
      </p:sp>
      <p:sp>
        <p:nvSpPr>
          <p:cNvPr id="10248" name="AutoShape 8" descr="Image result for baby feeding"/>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E" sz="1013"/>
          </a:p>
        </p:txBody>
      </p:sp>
      <p:pic>
        <p:nvPicPr>
          <p:cNvPr id="10250" name="Picture 10" descr="photolibrary_rm_photo_of_baby_being_fed_with_spo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1662" y="2625330"/>
            <a:ext cx="1529954" cy="1039415"/>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baby-eating-from-spoon-0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5955" y="2625330"/>
            <a:ext cx="1701403" cy="1020365"/>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4" descr="WIS_14_home_midnav_p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5749" y="2571751"/>
            <a:ext cx="1458515" cy="110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10428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AB1EE4-4B7A-B3B7-72ED-311AE6696391}"/>
              </a:ext>
            </a:extLst>
          </p:cNvPr>
          <p:cNvSpPr>
            <a:spLocks noGrp="1"/>
          </p:cNvSpPr>
          <p:nvPr>
            <p:ph type="title"/>
          </p:nvPr>
        </p:nvSpPr>
        <p:spPr>
          <a:xfrm>
            <a:off x="389304" y="561109"/>
            <a:ext cx="2176733" cy="442700"/>
          </a:xfrm>
        </p:spPr>
        <p:txBody>
          <a:bodyPr/>
          <a:lstStyle/>
          <a:p>
            <a:r>
              <a:rPr lang="en-GB" sz="2400" dirty="0">
                <a:latin typeface="+mn-lt"/>
              </a:rPr>
              <a:t>IDDS</a:t>
            </a:r>
            <a:r>
              <a:rPr lang="en-GB" sz="2400" dirty="0"/>
              <a:t>I</a:t>
            </a:r>
          </a:p>
        </p:txBody>
      </p:sp>
      <p:sp>
        <p:nvSpPr>
          <p:cNvPr id="4" name="Text Placeholder 3">
            <a:extLst>
              <a:ext uri="{FF2B5EF4-FFF2-40B4-BE49-F238E27FC236}">
                <a16:creationId xmlns:a16="http://schemas.microsoft.com/office/drawing/2014/main" xmlns="" id="{61E50B3E-564C-B075-7CB2-3E7E5695BEA7}"/>
              </a:ext>
            </a:extLst>
          </p:cNvPr>
          <p:cNvSpPr>
            <a:spLocks noGrp="1"/>
          </p:cNvSpPr>
          <p:nvPr>
            <p:ph type="body" sz="quarter" idx="17"/>
          </p:nvPr>
        </p:nvSpPr>
        <p:spPr/>
        <p:txBody>
          <a:bodyPr/>
          <a:lstStyle/>
          <a:p>
            <a:endParaRPr lang="en-GB" dirty="0"/>
          </a:p>
        </p:txBody>
      </p:sp>
      <p:pic>
        <p:nvPicPr>
          <p:cNvPr id="5" name="Picture 4">
            <a:extLst>
              <a:ext uri="{FF2B5EF4-FFF2-40B4-BE49-F238E27FC236}">
                <a16:creationId xmlns:a16="http://schemas.microsoft.com/office/drawing/2014/main" xmlns="" id="{C6C7E9B4-B359-93FC-2801-C95604A8EF04}"/>
              </a:ext>
            </a:extLst>
          </p:cNvPr>
          <p:cNvPicPr>
            <a:picLocks noChangeAspect="1"/>
          </p:cNvPicPr>
          <p:nvPr/>
        </p:nvPicPr>
        <p:blipFill>
          <a:blip r:embed="rId3"/>
          <a:stretch>
            <a:fillRect/>
          </a:stretch>
        </p:blipFill>
        <p:spPr>
          <a:xfrm>
            <a:off x="1477671" y="475487"/>
            <a:ext cx="5537020" cy="4347077"/>
          </a:xfrm>
          <a:prstGeom prst="rect">
            <a:avLst/>
          </a:prstGeom>
        </p:spPr>
      </p:pic>
    </p:spTree>
    <p:extLst>
      <p:ext uri="{BB962C8B-B14F-4D97-AF65-F5344CB8AC3E}">
        <p14:creationId xmlns:p14="http://schemas.microsoft.com/office/powerpoint/2010/main" val="807802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E0C7C8-0CFC-BEC2-1622-5355EC6BFC6A}"/>
              </a:ext>
            </a:extLst>
          </p:cNvPr>
          <p:cNvSpPr>
            <a:spLocks noGrp="1"/>
          </p:cNvSpPr>
          <p:nvPr>
            <p:ph type="title"/>
          </p:nvPr>
        </p:nvSpPr>
        <p:spPr/>
        <p:txBody>
          <a:bodyPr/>
          <a:lstStyle/>
          <a:p>
            <a:r>
              <a:rPr lang="en-IE" dirty="0"/>
              <a:t/>
            </a:r>
            <a:br>
              <a:rPr lang="en-IE" dirty="0"/>
            </a:br>
            <a:r>
              <a:rPr lang="en-IE" dirty="0"/>
              <a:t> </a:t>
            </a:r>
            <a:r>
              <a:rPr lang="en-IE" sz="2400" dirty="0">
                <a:solidFill>
                  <a:schemeClr val="accent1">
                    <a:lumMod val="75000"/>
                  </a:schemeClr>
                </a:solidFill>
                <a:latin typeface="+mn-lt"/>
              </a:rPr>
              <a:t>Linking IDDSI to skill development and application</a:t>
            </a:r>
          </a:p>
        </p:txBody>
      </p:sp>
      <p:pic>
        <p:nvPicPr>
          <p:cNvPr id="7" name="Content Placeholder 6">
            <a:extLst>
              <a:ext uri="{FF2B5EF4-FFF2-40B4-BE49-F238E27FC236}">
                <a16:creationId xmlns:a16="http://schemas.microsoft.com/office/drawing/2014/main" xmlns="" id="{7DB3A7D6-F46F-104E-9D2B-457B5D5502CD}"/>
              </a:ext>
            </a:extLst>
          </p:cNvPr>
          <p:cNvPicPr>
            <a:picLocks noGrp="1" noChangeAspect="1"/>
          </p:cNvPicPr>
          <p:nvPr>
            <p:ph idx="1"/>
          </p:nvPr>
        </p:nvPicPr>
        <p:blipFill>
          <a:blip r:embed="rId2"/>
          <a:stretch>
            <a:fillRect/>
          </a:stretch>
        </p:blipFill>
        <p:spPr>
          <a:xfrm>
            <a:off x="895594" y="1268016"/>
            <a:ext cx="3032273" cy="3263504"/>
          </a:xfrm>
          <a:prstGeom prst="rect">
            <a:avLst/>
          </a:prstGeom>
        </p:spPr>
      </p:pic>
      <p:sp>
        <p:nvSpPr>
          <p:cNvPr id="8" name="TextBox 7">
            <a:extLst>
              <a:ext uri="{FF2B5EF4-FFF2-40B4-BE49-F238E27FC236}">
                <a16:creationId xmlns:a16="http://schemas.microsoft.com/office/drawing/2014/main" xmlns="" id="{E7288AD8-C32C-E5FD-3B3F-5B1808478434}"/>
              </a:ext>
            </a:extLst>
          </p:cNvPr>
          <p:cNvSpPr txBox="1"/>
          <p:nvPr/>
        </p:nvSpPr>
        <p:spPr>
          <a:xfrm>
            <a:off x="4129391" y="1698914"/>
            <a:ext cx="4260716" cy="2371868"/>
          </a:xfrm>
          <a:prstGeom prst="rect">
            <a:avLst/>
          </a:prstGeom>
          <a:noFill/>
        </p:spPr>
        <p:txBody>
          <a:bodyPr wrap="square" rtlCol="0">
            <a:spAutoFit/>
          </a:bodyPr>
          <a:lstStyle/>
          <a:p>
            <a:r>
              <a:rPr lang="en-IE" sz="1800" b="1" dirty="0"/>
              <a:t>Level 0-1 thin/ slightly thick liquids</a:t>
            </a:r>
          </a:p>
          <a:p>
            <a:endParaRPr lang="en-IE" sz="1013" dirty="0"/>
          </a:p>
          <a:p>
            <a:r>
              <a:rPr lang="en-IE" sz="1500" b="1" dirty="0"/>
              <a:t>Key motor skills</a:t>
            </a:r>
            <a:r>
              <a:rPr lang="en-IE" sz="1500" dirty="0"/>
              <a:t>: suck-swallow coordination, lip and tongue closure for breast/ bottle, tongue palate seal</a:t>
            </a:r>
          </a:p>
          <a:p>
            <a:endParaRPr lang="en-IE" sz="1500" dirty="0"/>
          </a:p>
          <a:p>
            <a:r>
              <a:rPr lang="en-IE" sz="1500" b="1" dirty="0"/>
              <a:t>Functional application</a:t>
            </a:r>
            <a:r>
              <a:rPr lang="en-IE" sz="1500" dirty="0"/>
              <a:t>: Children must organise a rapid, efficient swallow and good airway protection, minimal manipulation required</a:t>
            </a:r>
          </a:p>
          <a:p>
            <a:endParaRPr lang="en-IE" sz="1500" dirty="0"/>
          </a:p>
          <a:p>
            <a:r>
              <a:rPr lang="en-IE" sz="1500" b="1" dirty="0"/>
              <a:t>Examples</a:t>
            </a:r>
            <a:r>
              <a:rPr lang="en-IE" sz="1500" dirty="0"/>
              <a:t>: breast milk/ formula, water, juices</a:t>
            </a:r>
          </a:p>
        </p:txBody>
      </p:sp>
    </p:spTree>
    <p:extLst>
      <p:ext uri="{BB962C8B-B14F-4D97-AF65-F5344CB8AC3E}">
        <p14:creationId xmlns:p14="http://schemas.microsoft.com/office/powerpoint/2010/main" val="7270296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97E1743-470D-565C-A654-5C0679731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ABCC667-E0FA-2F62-2B6D-3CEA35F82B35}"/>
              </a:ext>
            </a:extLst>
          </p:cNvPr>
          <p:cNvSpPr>
            <a:spLocks noGrp="1"/>
          </p:cNvSpPr>
          <p:nvPr>
            <p:ph type="title"/>
          </p:nvPr>
        </p:nvSpPr>
        <p:spPr/>
        <p:txBody>
          <a:bodyPr/>
          <a:lstStyle/>
          <a:p>
            <a:r>
              <a:rPr lang="en-IE" dirty="0"/>
              <a:t>  </a:t>
            </a:r>
            <a:br>
              <a:rPr lang="en-IE" dirty="0"/>
            </a:br>
            <a:r>
              <a:rPr lang="en-IE" dirty="0"/>
              <a:t> </a:t>
            </a:r>
            <a:r>
              <a:rPr lang="en-IE" sz="2400" dirty="0">
                <a:solidFill>
                  <a:schemeClr val="accent1">
                    <a:lumMod val="75000"/>
                  </a:schemeClr>
                </a:solidFill>
                <a:latin typeface="+mn-lt"/>
              </a:rPr>
              <a:t>Linking IDDSI to developmental milestones</a:t>
            </a:r>
          </a:p>
        </p:txBody>
      </p:sp>
      <p:pic>
        <p:nvPicPr>
          <p:cNvPr id="7" name="Content Placeholder 6">
            <a:extLst>
              <a:ext uri="{FF2B5EF4-FFF2-40B4-BE49-F238E27FC236}">
                <a16:creationId xmlns:a16="http://schemas.microsoft.com/office/drawing/2014/main" xmlns="" id="{9BCFC0DA-FB01-CF27-D1AD-6C69EB207A9D}"/>
              </a:ext>
            </a:extLst>
          </p:cNvPr>
          <p:cNvPicPr>
            <a:picLocks noGrp="1" noChangeAspect="1"/>
          </p:cNvPicPr>
          <p:nvPr>
            <p:ph idx="1"/>
          </p:nvPr>
        </p:nvPicPr>
        <p:blipFill>
          <a:blip r:embed="rId3"/>
          <a:stretch>
            <a:fillRect/>
          </a:stretch>
        </p:blipFill>
        <p:spPr>
          <a:xfrm>
            <a:off x="895594" y="1268016"/>
            <a:ext cx="3032273" cy="3263504"/>
          </a:xfrm>
          <a:prstGeom prst="rect">
            <a:avLst/>
          </a:prstGeom>
        </p:spPr>
      </p:pic>
      <p:sp>
        <p:nvSpPr>
          <p:cNvPr id="8" name="TextBox 7">
            <a:extLst>
              <a:ext uri="{FF2B5EF4-FFF2-40B4-BE49-F238E27FC236}">
                <a16:creationId xmlns:a16="http://schemas.microsoft.com/office/drawing/2014/main" xmlns="" id="{7D7FCDE9-697A-5B42-1214-E0C69845126B}"/>
              </a:ext>
            </a:extLst>
          </p:cNvPr>
          <p:cNvSpPr txBox="1"/>
          <p:nvPr/>
        </p:nvSpPr>
        <p:spPr>
          <a:xfrm>
            <a:off x="4194810" y="1363807"/>
            <a:ext cx="4320540" cy="3295197"/>
          </a:xfrm>
          <a:prstGeom prst="rect">
            <a:avLst/>
          </a:prstGeom>
          <a:noFill/>
        </p:spPr>
        <p:txBody>
          <a:bodyPr wrap="square" rtlCol="0">
            <a:spAutoFit/>
          </a:bodyPr>
          <a:lstStyle/>
          <a:p>
            <a:r>
              <a:rPr lang="en-IE" sz="1800" b="1" dirty="0"/>
              <a:t>Level 2-3 Mildly/ Moderately Thick</a:t>
            </a:r>
          </a:p>
          <a:p>
            <a:endParaRPr lang="en-IE" sz="1013" dirty="0"/>
          </a:p>
          <a:p>
            <a:r>
              <a:rPr lang="en-IE" sz="1500" b="1" dirty="0"/>
              <a:t>Key motor skills: </a:t>
            </a:r>
            <a:r>
              <a:rPr lang="en-IE" sz="1500" dirty="0"/>
              <a:t>Enhanced tongue control for bolus formation, slowed oral transit, and initiation of swallow with increased control</a:t>
            </a:r>
          </a:p>
          <a:p>
            <a:endParaRPr lang="en-IE" sz="1500" dirty="0"/>
          </a:p>
          <a:p>
            <a:r>
              <a:rPr lang="en-IE" sz="1500" b="1" dirty="0"/>
              <a:t>Functional application: </a:t>
            </a:r>
            <a:r>
              <a:rPr lang="en-IE" sz="1500" dirty="0"/>
              <a:t>Improved tongue lateralisation and palatal seal for propulsion; liquids require stronger tongue action to move safely</a:t>
            </a:r>
          </a:p>
          <a:p>
            <a:endParaRPr lang="en-IE" sz="1500" dirty="0"/>
          </a:p>
          <a:p>
            <a:r>
              <a:rPr lang="en-IE" sz="1500" b="1" dirty="0"/>
              <a:t>Examples: </a:t>
            </a:r>
            <a:r>
              <a:rPr lang="en-IE" sz="1500" dirty="0"/>
              <a:t>some thickened juices, ready to serve juices, dairy drinks/ smoothies that do not typically flow easily through a straw but are still a drinkable liquid.</a:t>
            </a:r>
          </a:p>
        </p:txBody>
      </p:sp>
    </p:spTree>
    <p:extLst>
      <p:ext uri="{BB962C8B-B14F-4D97-AF65-F5344CB8AC3E}">
        <p14:creationId xmlns:p14="http://schemas.microsoft.com/office/powerpoint/2010/main" val="32994695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86B342-7B17-76F4-BD71-37A39FC22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67189C7-9486-39A8-765A-7B16DE41CD18}"/>
              </a:ext>
            </a:extLst>
          </p:cNvPr>
          <p:cNvSpPr>
            <a:spLocks noGrp="1"/>
          </p:cNvSpPr>
          <p:nvPr>
            <p:ph type="title"/>
          </p:nvPr>
        </p:nvSpPr>
        <p:spPr/>
        <p:txBody>
          <a:bodyPr/>
          <a:lstStyle/>
          <a:p>
            <a:r>
              <a:rPr lang="en-IE" dirty="0"/>
              <a:t>  </a:t>
            </a:r>
            <a:br>
              <a:rPr lang="en-IE" dirty="0"/>
            </a:br>
            <a:r>
              <a:rPr lang="en-IE" dirty="0"/>
              <a:t> </a:t>
            </a:r>
            <a:r>
              <a:rPr lang="en-IE" sz="2400" dirty="0">
                <a:solidFill>
                  <a:schemeClr val="accent1">
                    <a:lumMod val="75000"/>
                  </a:schemeClr>
                </a:solidFill>
                <a:latin typeface="+mn-lt"/>
              </a:rPr>
              <a:t>Linking IDDSI to developmental milestones</a:t>
            </a:r>
          </a:p>
        </p:txBody>
      </p:sp>
      <p:pic>
        <p:nvPicPr>
          <p:cNvPr id="7" name="Content Placeholder 6">
            <a:extLst>
              <a:ext uri="{FF2B5EF4-FFF2-40B4-BE49-F238E27FC236}">
                <a16:creationId xmlns:a16="http://schemas.microsoft.com/office/drawing/2014/main" xmlns="" id="{0CB07EB3-79AE-7F2E-BFF0-559E2A85FBEF}"/>
              </a:ext>
            </a:extLst>
          </p:cNvPr>
          <p:cNvPicPr>
            <a:picLocks noGrp="1" noChangeAspect="1"/>
          </p:cNvPicPr>
          <p:nvPr>
            <p:ph idx="1"/>
          </p:nvPr>
        </p:nvPicPr>
        <p:blipFill>
          <a:blip r:embed="rId3"/>
          <a:stretch>
            <a:fillRect/>
          </a:stretch>
        </p:blipFill>
        <p:spPr>
          <a:xfrm>
            <a:off x="895594" y="1268016"/>
            <a:ext cx="3032273" cy="3263504"/>
          </a:xfrm>
          <a:prstGeom prst="rect">
            <a:avLst/>
          </a:prstGeom>
        </p:spPr>
      </p:pic>
      <p:sp>
        <p:nvSpPr>
          <p:cNvPr id="8" name="TextBox 7">
            <a:extLst>
              <a:ext uri="{FF2B5EF4-FFF2-40B4-BE49-F238E27FC236}">
                <a16:creationId xmlns:a16="http://schemas.microsoft.com/office/drawing/2014/main" xmlns="" id="{69B68808-4CFD-93F8-E2AB-0B9C5AA93CBA}"/>
              </a:ext>
            </a:extLst>
          </p:cNvPr>
          <p:cNvSpPr txBox="1"/>
          <p:nvPr/>
        </p:nvSpPr>
        <p:spPr>
          <a:xfrm>
            <a:off x="4106011" y="1340427"/>
            <a:ext cx="4037864" cy="3295197"/>
          </a:xfrm>
          <a:prstGeom prst="rect">
            <a:avLst/>
          </a:prstGeom>
          <a:noFill/>
        </p:spPr>
        <p:txBody>
          <a:bodyPr wrap="square" rtlCol="0">
            <a:spAutoFit/>
          </a:bodyPr>
          <a:lstStyle/>
          <a:p>
            <a:r>
              <a:rPr lang="en-IE" sz="1800" b="1" dirty="0"/>
              <a:t>Level 4 Pureed/ Extremely thick drinks</a:t>
            </a:r>
          </a:p>
          <a:p>
            <a:endParaRPr lang="en-IE" sz="1013" dirty="0"/>
          </a:p>
          <a:p>
            <a:r>
              <a:rPr lang="en-IE" sz="1500" b="1" dirty="0"/>
              <a:t>Key motor skills: </a:t>
            </a:r>
            <a:r>
              <a:rPr lang="en-IE" sz="1500" dirty="0"/>
              <a:t>spoon feeding, early munching/ chewing, tongue movement for bolus shaping and transfer</a:t>
            </a:r>
          </a:p>
          <a:p>
            <a:endParaRPr lang="en-IE" sz="1500" dirty="0"/>
          </a:p>
          <a:p>
            <a:r>
              <a:rPr lang="en-IE" sz="1500" b="1" dirty="0"/>
              <a:t>Functional application: </a:t>
            </a:r>
            <a:r>
              <a:rPr lang="en-IE" sz="1500" dirty="0"/>
              <a:t>Children can manage thick foods by pressing with tongue against palate, minimal chew required; must maintain upright head/ trunk</a:t>
            </a:r>
          </a:p>
          <a:p>
            <a:endParaRPr lang="en-IE" sz="1500" dirty="0"/>
          </a:p>
          <a:p>
            <a:r>
              <a:rPr lang="en-IE" sz="1500" b="1" dirty="0"/>
              <a:t>Examples: </a:t>
            </a:r>
            <a:r>
              <a:rPr lang="en-IE" sz="1500" dirty="0"/>
              <a:t>Pureed foods e.g. fruit, vegetables, milkshakes with pureed fruit, smooth yoghurt, pureed dinners, custard</a:t>
            </a:r>
          </a:p>
        </p:txBody>
      </p:sp>
    </p:spTree>
    <p:extLst>
      <p:ext uri="{BB962C8B-B14F-4D97-AF65-F5344CB8AC3E}">
        <p14:creationId xmlns:p14="http://schemas.microsoft.com/office/powerpoint/2010/main" val="36403025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2A03CB-49F5-ABC2-84E1-5FB9D1F86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6A76FA2-F429-44E5-1EE9-82076848A9B1}"/>
              </a:ext>
            </a:extLst>
          </p:cNvPr>
          <p:cNvSpPr>
            <a:spLocks noGrp="1"/>
          </p:cNvSpPr>
          <p:nvPr>
            <p:ph type="title"/>
          </p:nvPr>
        </p:nvSpPr>
        <p:spPr/>
        <p:txBody>
          <a:bodyPr/>
          <a:lstStyle/>
          <a:p>
            <a:r>
              <a:rPr lang="en-IE" dirty="0"/>
              <a:t>  </a:t>
            </a:r>
            <a:r>
              <a:rPr lang="en-IE" sz="2400" dirty="0">
                <a:solidFill>
                  <a:schemeClr val="accent1">
                    <a:lumMod val="75000"/>
                  </a:schemeClr>
                </a:solidFill>
                <a:latin typeface="+mn-lt"/>
              </a:rPr>
              <a:t>Linking IDDSI to developmental milestones</a:t>
            </a:r>
          </a:p>
        </p:txBody>
      </p:sp>
      <p:pic>
        <p:nvPicPr>
          <p:cNvPr id="7" name="Content Placeholder 6">
            <a:extLst>
              <a:ext uri="{FF2B5EF4-FFF2-40B4-BE49-F238E27FC236}">
                <a16:creationId xmlns:a16="http://schemas.microsoft.com/office/drawing/2014/main" xmlns="" id="{7935E5DF-0D8E-97D8-B5EB-48F47BC288B7}"/>
              </a:ext>
            </a:extLst>
          </p:cNvPr>
          <p:cNvPicPr>
            <a:picLocks noGrp="1" noChangeAspect="1"/>
          </p:cNvPicPr>
          <p:nvPr>
            <p:ph idx="1"/>
          </p:nvPr>
        </p:nvPicPr>
        <p:blipFill>
          <a:blip r:embed="rId2"/>
          <a:stretch>
            <a:fillRect/>
          </a:stretch>
        </p:blipFill>
        <p:spPr>
          <a:xfrm>
            <a:off x="895594" y="1268016"/>
            <a:ext cx="3032273" cy="3263504"/>
          </a:xfrm>
          <a:prstGeom prst="rect">
            <a:avLst/>
          </a:prstGeom>
        </p:spPr>
      </p:pic>
      <p:sp>
        <p:nvSpPr>
          <p:cNvPr id="8" name="TextBox 7">
            <a:extLst>
              <a:ext uri="{FF2B5EF4-FFF2-40B4-BE49-F238E27FC236}">
                <a16:creationId xmlns:a16="http://schemas.microsoft.com/office/drawing/2014/main" xmlns="" id="{F4EE9B7F-FE0C-FA09-2373-DF7993C5104C}"/>
              </a:ext>
            </a:extLst>
          </p:cNvPr>
          <p:cNvSpPr txBox="1"/>
          <p:nvPr/>
        </p:nvSpPr>
        <p:spPr>
          <a:xfrm>
            <a:off x="4293873" y="1314837"/>
            <a:ext cx="3855470" cy="3526030"/>
          </a:xfrm>
          <a:prstGeom prst="rect">
            <a:avLst/>
          </a:prstGeom>
          <a:noFill/>
        </p:spPr>
        <p:txBody>
          <a:bodyPr wrap="square" rtlCol="0">
            <a:spAutoFit/>
          </a:bodyPr>
          <a:lstStyle/>
          <a:p>
            <a:r>
              <a:rPr lang="en-IE" sz="1800" b="1" dirty="0"/>
              <a:t>Level 5 minced and moist</a:t>
            </a:r>
          </a:p>
          <a:p>
            <a:endParaRPr lang="en-IE" sz="1013" dirty="0"/>
          </a:p>
          <a:p>
            <a:r>
              <a:rPr lang="en-IE" sz="1500" b="1" dirty="0"/>
              <a:t>Key motor skills: </a:t>
            </a:r>
            <a:r>
              <a:rPr lang="en-IE" sz="1500" dirty="0"/>
              <a:t>tongue and jaw coordination for mild chewing, bolus propulsion using tongue, safe manipulation of small food particles.</a:t>
            </a:r>
          </a:p>
          <a:p>
            <a:endParaRPr lang="en-IE" sz="1500" dirty="0"/>
          </a:p>
          <a:p>
            <a:r>
              <a:rPr lang="en-IE" sz="1500" b="1" dirty="0"/>
              <a:t>Functional application: </a:t>
            </a:r>
            <a:r>
              <a:rPr lang="en-IE" sz="1500" dirty="0"/>
              <a:t>chewing required is minimal; motor skills needed to break up soft lumps; pincer grasp for placement; oral motor fatigue may affect endurance</a:t>
            </a:r>
          </a:p>
          <a:p>
            <a:endParaRPr lang="en-IE" sz="1500" dirty="0"/>
          </a:p>
          <a:p>
            <a:r>
              <a:rPr lang="en-IE" sz="1500" b="1" dirty="0"/>
              <a:t>Examples: </a:t>
            </a:r>
            <a:r>
              <a:rPr lang="en-IE" sz="1500" dirty="0"/>
              <a:t>very thick porridge with soft lumps, mashed banana/avocado, mashed fish in thick sauce, rice pudding</a:t>
            </a:r>
          </a:p>
        </p:txBody>
      </p:sp>
    </p:spTree>
    <p:extLst>
      <p:ext uri="{BB962C8B-B14F-4D97-AF65-F5344CB8AC3E}">
        <p14:creationId xmlns:p14="http://schemas.microsoft.com/office/powerpoint/2010/main" val="4073910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D7BCC2C-1E0B-7115-C9E5-A48A025E5A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25CFBB4D-358C-A1CA-2F51-9B3C3C676E00}"/>
              </a:ext>
            </a:extLst>
          </p:cNvPr>
          <p:cNvSpPr>
            <a:spLocks noGrp="1"/>
          </p:cNvSpPr>
          <p:nvPr>
            <p:ph type="title"/>
          </p:nvPr>
        </p:nvSpPr>
        <p:spPr/>
        <p:txBody>
          <a:bodyPr/>
          <a:lstStyle/>
          <a:p>
            <a:r>
              <a:rPr lang="en-IE" dirty="0"/>
              <a:t> </a:t>
            </a:r>
            <a:r>
              <a:rPr lang="en-IE" sz="2400" dirty="0">
                <a:solidFill>
                  <a:schemeClr val="accent1">
                    <a:lumMod val="75000"/>
                  </a:schemeClr>
                </a:solidFill>
                <a:latin typeface="+mn-lt"/>
              </a:rPr>
              <a:t>Linking IDDSI to developmental milestones</a:t>
            </a:r>
          </a:p>
        </p:txBody>
      </p:sp>
      <p:pic>
        <p:nvPicPr>
          <p:cNvPr id="7" name="Content Placeholder 6">
            <a:extLst>
              <a:ext uri="{FF2B5EF4-FFF2-40B4-BE49-F238E27FC236}">
                <a16:creationId xmlns:a16="http://schemas.microsoft.com/office/drawing/2014/main" xmlns="" id="{5C1B7218-1149-4263-0101-429C645B01BF}"/>
              </a:ext>
            </a:extLst>
          </p:cNvPr>
          <p:cNvPicPr>
            <a:picLocks noGrp="1" noChangeAspect="1"/>
          </p:cNvPicPr>
          <p:nvPr>
            <p:ph idx="1"/>
          </p:nvPr>
        </p:nvPicPr>
        <p:blipFill>
          <a:blip r:embed="rId2"/>
          <a:stretch>
            <a:fillRect/>
          </a:stretch>
        </p:blipFill>
        <p:spPr>
          <a:xfrm>
            <a:off x="895594" y="1268016"/>
            <a:ext cx="3032273" cy="3263504"/>
          </a:xfrm>
          <a:prstGeom prst="rect">
            <a:avLst/>
          </a:prstGeom>
        </p:spPr>
      </p:pic>
      <p:sp>
        <p:nvSpPr>
          <p:cNvPr id="8" name="TextBox 7">
            <a:extLst>
              <a:ext uri="{FF2B5EF4-FFF2-40B4-BE49-F238E27FC236}">
                <a16:creationId xmlns:a16="http://schemas.microsoft.com/office/drawing/2014/main" xmlns="" id="{8864E44C-0F53-1587-178B-29881C15AF94}"/>
              </a:ext>
            </a:extLst>
          </p:cNvPr>
          <p:cNvSpPr txBox="1"/>
          <p:nvPr/>
        </p:nvSpPr>
        <p:spPr>
          <a:xfrm>
            <a:off x="4070529" y="1468607"/>
            <a:ext cx="4088933" cy="3064365"/>
          </a:xfrm>
          <a:prstGeom prst="rect">
            <a:avLst/>
          </a:prstGeom>
          <a:noFill/>
        </p:spPr>
        <p:txBody>
          <a:bodyPr wrap="square" rtlCol="0">
            <a:spAutoFit/>
          </a:bodyPr>
          <a:lstStyle/>
          <a:p>
            <a:r>
              <a:rPr lang="en-IE" sz="1800" b="1" dirty="0"/>
              <a:t>Level 6 soft &amp; bite sized</a:t>
            </a:r>
          </a:p>
          <a:p>
            <a:endParaRPr lang="en-IE" sz="1013" dirty="0"/>
          </a:p>
          <a:p>
            <a:r>
              <a:rPr lang="en-IE" sz="1500" b="1" dirty="0"/>
              <a:t>Key motor skills: </a:t>
            </a:r>
            <a:r>
              <a:rPr lang="en-IE" sz="1500" dirty="0"/>
              <a:t>advanced chewing, lateral tongue movement, jaw stability, cut food via utensils</a:t>
            </a:r>
          </a:p>
          <a:p>
            <a:endParaRPr lang="en-IE" sz="1500" dirty="0"/>
          </a:p>
          <a:p>
            <a:r>
              <a:rPr lang="en-IE" sz="1500" b="1" dirty="0"/>
              <a:t>Functional application: </a:t>
            </a:r>
            <a:r>
              <a:rPr lang="en-IE" sz="1500" dirty="0"/>
              <a:t>Child must manage soft chunks, chew and move food side to side, improved hand/ finger function for self feeding</a:t>
            </a:r>
          </a:p>
          <a:p>
            <a:endParaRPr lang="en-IE" sz="1500" dirty="0"/>
          </a:p>
          <a:p>
            <a:r>
              <a:rPr lang="en-IE" sz="1500" b="1" dirty="0"/>
              <a:t>Examples: </a:t>
            </a:r>
            <a:r>
              <a:rPr lang="en-IE" sz="1500" dirty="0"/>
              <a:t>shepherds pie, soft pasta with sauce, soft omelettes, chopped bananas/ very ripe soft fruit</a:t>
            </a:r>
          </a:p>
        </p:txBody>
      </p:sp>
    </p:spTree>
    <p:extLst>
      <p:ext uri="{BB962C8B-B14F-4D97-AF65-F5344CB8AC3E}">
        <p14:creationId xmlns:p14="http://schemas.microsoft.com/office/powerpoint/2010/main" val="26609779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4BA60F3-915A-01B9-76C6-B60C3F193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F139A85-7225-41D7-FE5A-97F46A45095B}"/>
              </a:ext>
            </a:extLst>
          </p:cNvPr>
          <p:cNvSpPr>
            <a:spLocks noGrp="1"/>
          </p:cNvSpPr>
          <p:nvPr>
            <p:ph type="title"/>
          </p:nvPr>
        </p:nvSpPr>
        <p:spPr/>
        <p:txBody>
          <a:bodyPr/>
          <a:lstStyle/>
          <a:p>
            <a:r>
              <a:rPr lang="en-IE" dirty="0"/>
              <a:t> </a:t>
            </a:r>
            <a:r>
              <a:rPr lang="en-IE" sz="2400" dirty="0">
                <a:solidFill>
                  <a:schemeClr val="accent1">
                    <a:lumMod val="75000"/>
                  </a:schemeClr>
                </a:solidFill>
                <a:latin typeface="+mn-lt"/>
              </a:rPr>
              <a:t>Linking IDDSI to developmental milestones</a:t>
            </a:r>
          </a:p>
        </p:txBody>
      </p:sp>
      <p:pic>
        <p:nvPicPr>
          <p:cNvPr id="7" name="Content Placeholder 6">
            <a:extLst>
              <a:ext uri="{FF2B5EF4-FFF2-40B4-BE49-F238E27FC236}">
                <a16:creationId xmlns:a16="http://schemas.microsoft.com/office/drawing/2014/main" xmlns="" id="{5D807E86-C154-24A2-AE74-B65EF2CAB9F1}"/>
              </a:ext>
            </a:extLst>
          </p:cNvPr>
          <p:cNvPicPr>
            <a:picLocks noGrp="1" noChangeAspect="1"/>
          </p:cNvPicPr>
          <p:nvPr>
            <p:ph idx="1"/>
          </p:nvPr>
        </p:nvPicPr>
        <p:blipFill>
          <a:blip r:embed="rId3"/>
          <a:stretch>
            <a:fillRect/>
          </a:stretch>
        </p:blipFill>
        <p:spPr>
          <a:xfrm>
            <a:off x="895594" y="1268016"/>
            <a:ext cx="3032273" cy="3263504"/>
          </a:xfrm>
          <a:prstGeom prst="rect">
            <a:avLst/>
          </a:prstGeom>
        </p:spPr>
      </p:pic>
      <p:sp>
        <p:nvSpPr>
          <p:cNvPr id="8" name="TextBox 7">
            <a:extLst>
              <a:ext uri="{FF2B5EF4-FFF2-40B4-BE49-F238E27FC236}">
                <a16:creationId xmlns:a16="http://schemas.microsoft.com/office/drawing/2014/main" xmlns="" id="{1F9F5D74-0D3C-64B2-50CA-A9920602753E}"/>
              </a:ext>
            </a:extLst>
          </p:cNvPr>
          <p:cNvSpPr txBox="1"/>
          <p:nvPr/>
        </p:nvSpPr>
        <p:spPr>
          <a:xfrm>
            <a:off x="4108499" y="1353191"/>
            <a:ext cx="4074342" cy="3064365"/>
          </a:xfrm>
          <a:prstGeom prst="rect">
            <a:avLst/>
          </a:prstGeom>
          <a:noFill/>
        </p:spPr>
        <p:txBody>
          <a:bodyPr wrap="square" rtlCol="0">
            <a:spAutoFit/>
          </a:bodyPr>
          <a:lstStyle/>
          <a:p>
            <a:r>
              <a:rPr lang="en-IE" sz="1800" b="1" dirty="0"/>
              <a:t>Level 7 regular/ easy to chew</a:t>
            </a:r>
          </a:p>
          <a:p>
            <a:endParaRPr lang="en-IE" sz="1013" dirty="0"/>
          </a:p>
          <a:p>
            <a:r>
              <a:rPr lang="en-IE" sz="1500" b="1" dirty="0"/>
              <a:t>Key motor skills: </a:t>
            </a:r>
            <a:r>
              <a:rPr lang="en-IE" sz="1500" dirty="0"/>
              <a:t>mature chewing, rotary jaw movement, fine motor dexterity for utensils, coordinated swallow with wide range of textures</a:t>
            </a:r>
          </a:p>
          <a:p>
            <a:endParaRPr lang="en-IE" sz="1500" dirty="0"/>
          </a:p>
          <a:p>
            <a:r>
              <a:rPr lang="en-IE" sz="1500" b="1" dirty="0"/>
              <a:t>Functional application: </a:t>
            </a:r>
            <a:r>
              <a:rPr lang="en-IE" sz="1500" dirty="0"/>
              <a:t>ability to manage various textures and sizes; requires full oral motor and fine motor skills for self feeding and eating independently.</a:t>
            </a:r>
          </a:p>
          <a:p>
            <a:endParaRPr lang="en-IE" sz="1500" dirty="0"/>
          </a:p>
          <a:p>
            <a:r>
              <a:rPr lang="en-IE" sz="1500" b="1" dirty="0"/>
              <a:t>Examples: </a:t>
            </a:r>
            <a:r>
              <a:rPr lang="en-IE" sz="1500" dirty="0"/>
              <a:t>tender meat or fish, scrambled eggs, ripe soft fruits</a:t>
            </a:r>
          </a:p>
        </p:txBody>
      </p:sp>
    </p:spTree>
    <p:extLst>
      <p:ext uri="{BB962C8B-B14F-4D97-AF65-F5344CB8AC3E}">
        <p14:creationId xmlns:p14="http://schemas.microsoft.com/office/powerpoint/2010/main" val="17509944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DDF8BBE1-FDC3-722B-4088-879AD48BE994}"/>
              </a:ext>
            </a:extLst>
          </p:cNvPr>
          <p:cNvSpPr>
            <a:spLocks noGrp="1"/>
          </p:cNvSpPr>
          <p:nvPr>
            <p:ph type="body" sz="quarter" idx="17"/>
          </p:nvPr>
        </p:nvSpPr>
        <p:spPr/>
        <p:txBody>
          <a:bodyPr/>
          <a:lstStyle/>
          <a:p>
            <a:endParaRPr lang="en-GB" dirty="0"/>
          </a:p>
        </p:txBody>
      </p:sp>
      <p:pic>
        <p:nvPicPr>
          <p:cNvPr id="5" name="Content Placeholder 4">
            <a:extLst>
              <a:ext uri="{FF2B5EF4-FFF2-40B4-BE49-F238E27FC236}">
                <a16:creationId xmlns:a16="http://schemas.microsoft.com/office/drawing/2014/main" xmlns="" id="{5675FDAB-2C3E-88D3-41E3-55B77099A772}"/>
              </a:ext>
            </a:extLst>
          </p:cNvPr>
          <p:cNvPicPr>
            <a:picLocks noGrp="1" noChangeAspect="1"/>
          </p:cNvPicPr>
          <p:nvPr>
            <p:ph idx="1"/>
          </p:nvPr>
        </p:nvPicPr>
        <p:blipFill>
          <a:blip r:embed="rId2"/>
          <a:srcRect l="23680" t="17515" r="24192" b="11878"/>
          <a:stretch>
            <a:fillRect/>
          </a:stretch>
        </p:blipFill>
        <p:spPr>
          <a:xfrm>
            <a:off x="1814169" y="156274"/>
            <a:ext cx="5998464" cy="4570260"/>
          </a:xfrm>
          <a:prstGeom prst="rect">
            <a:avLst/>
          </a:prstGeom>
        </p:spPr>
      </p:pic>
    </p:spTree>
    <p:extLst>
      <p:ext uri="{BB962C8B-B14F-4D97-AF65-F5344CB8AC3E}">
        <p14:creationId xmlns:p14="http://schemas.microsoft.com/office/powerpoint/2010/main" val="17233947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6D841B0-6518-B432-E556-3C3F60C3AE5F}"/>
              </a:ext>
            </a:extLst>
          </p:cNvPr>
          <p:cNvPicPr>
            <a:picLocks noChangeAspect="1"/>
          </p:cNvPicPr>
          <p:nvPr/>
        </p:nvPicPr>
        <p:blipFill>
          <a:blip r:embed="rId3"/>
          <a:srcRect l="23475" t="47867" r="24325" b="1199"/>
          <a:stretch>
            <a:fillRect/>
          </a:stretch>
        </p:blipFill>
        <p:spPr>
          <a:xfrm>
            <a:off x="497187" y="834075"/>
            <a:ext cx="7739271" cy="4247703"/>
          </a:xfrm>
          <a:prstGeom prst="rect">
            <a:avLst/>
          </a:prstGeom>
        </p:spPr>
      </p:pic>
    </p:spTree>
    <p:extLst>
      <p:ext uri="{BB962C8B-B14F-4D97-AF65-F5344CB8AC3E}">
        <p14:creationId xmlns:p14="http://schemas.microsoft.com/office/powerpoint/2010/main" val="522853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485900" y="342901"/>
            <a:ext cx="6172200" cy="608410"/>
          </a:xfrm>
        </p:spPr>
        <p:txBody>
          <a:bodyPr/>
          <a:lstStyle/>
          <a:p>
            <a:r>
              <a:rPr lang="en-IE" altLang="en-US" sz="2400" dirty="0">
                <a:solidFill>
                  <a:schemeClr val="accent1">
                    <a:lumMod val="75000"/>
                  </a:schemeClr>
                </a:solidFill>
                <a:latin typeface="+mn-lt"/>
              </a:rPr>
              <a:t>Feeding Difficulties…</a:t>
            </a:r>
            <a:endParaRPr lang="en-GB" altLang="en-US" sz="2400" dirty="0">
              <a:solidFill>
                <a:schemeClr val="accent1">
                  <a:lumMod val="75000"/>
                </a:schemeClr>
              </a:solidFill>
              <a:latin typeface="+mn-lt"/>
            </a:endParaRPr>
          </a:p>
        </p:txBody>
      </p:sp>
      <p:sp>
        <p:nvSpPr>
          <p:cNvPr id="38915" name="Rectangle 3"/>
          <p:cNvSpPr>
            <a:spLocks noGrp="1" noChangeArrowheads="1"/>
          </p:cNvSpPr>
          <p:nvPr>
            <p:ph idx="1"/>
          </p:nvPr>
        </p:nvSpPr>
        <p:spPr>
          <a:xfrm>
            <a:off x="1485900" y="951310"/>
            <a:ext cx="6172200" cy="3643313"/>
          </a:xfrm>
        </p:spPr>
        <p:txBody>
          <a:bodyPr>
            <a:normAutofit/>
          </a:bodyPr>
          <a:lstStyle/>
          <a:p>
            <a:pPr>
              <a:lnSpc>
                <a:spcPct val="90000"/>
              </a:lnSpc>
            </a:pPr>
            <a:r>
              <a:rPr lang="en-IE" altLang="en-US" sz="1800" dirty="0"/>
              <a:t>… </a:t>
            </a:r>
            <a:r>
              <a:rPr lang="en-IE" altLang="en-US" sz="1800" u="sng" dirty="0"/>
              <a:t>always</a:t>
            </a:r>
            <a:r>
              <a:rPr lang="en-IE" altLang="en-US" sz="1800" dirty="0"/>
              <a:t> have a cause; there is always a background reason!</a:t>
            </a:r>
          </a:p>
          <a:p>
            <a:pPr>
              <a:lnSpc>
                <a:spcPct val="90000"/>
              </a:lnSpc>
            </a:pPr>
            <a:endParaRPr lang="en-IE" altLang="en-US" sz="1800" dirty="0"/>
          </a:p>
          <a:p>
            <a:pPr>
              <a:lnSpc>
                <a:spcPct val="90000"/>
              </a:lnSpc>
            </a:pPr>
            <a:r>
              <a:rPr lang="en-IE" altLang="en-US" sz="1800" dirty="0"/>
              <a:t>… can be specifically due to the </a:t>
            </a:r>
            <a:r>
              <a:rPr lang="en-IE" altLang="en-US" sz="1800" dirty="0">
                <a:solidFill>
                  <a:srgbClr val="FF3300"/>
                </a:solidFill>
              </a:rPr>
              <a:t>Medical</a:t>
            </a:r>
            <a:r>
              <a:rPr lang="en-IE" altLang="en-US" sz="1800" dirty="0"/>
              <a:t> diagnosis </a:t>
            </a:r>
          </a:p>
          <a:p>
            <a:pPr>
              <a:lnSpc>
                <a:spcPct val="90000"/>
              </a:lnSpc>
            </a:pPr>
            <a:endParaRPr lang="en-IE" altLang="en-US" sz="1800" dirty="0"/>
          </a:p>
          <a:p>
            <a:pPr>
              <a:lnSpc>
                <a:spcPct val="90000"/>
              </a:lnSpc>
            </a:pPr>
            <a:r>
              <a:rPr lang="en-IE" altLang="en-US" sz="1800" dirty="0"/>
              <a:t>… can be due to </a:t>
            </a:r>
            <a:r>
              <a:rPr lang="en-IE" altLang="en-US" sz="1800" dirty="0">
                <a:solidFill>
                  <a:srgbClr val="FF3300"/>
                </a:solidFill>
              </a:rPr>
              <a:t>Physical</a:t>
            </a:r>
            <a:r>
              <a:rPr lang="en-IE" altLang="en-US" sz="1800" dirty="0"/>
              <a:t> disability </a:t>
            </a:r>
          </a:p>
          <a:p>
            <a:pPr>
              <a:lnSpc>
                <a:spcPct val="90000"/>
              </a:lnSpc>
            </a:pPr>
            <a:endParaRPr lang="en-IE" altLang="en-US" sz="1800" dirty="0"/>
          </a:p>
          <a:p>
            <a:pPr>
              <a:lnSpc>
                <a:spcPct val="90000"/>
              </a:lnSpc>
            </a:pPr>
            <a:r>
              <a:rPr lang="en-IE" altLang="en-US" sz="1800" dirty="0"/>
              <a:t>… can be </a:t>
            </a:r>
            <a:r>
              <a:rPr lang="en-IE" altLang="en-US" sz="1800" dirty="0">
                <a:solidFill>
                  <a:srgbClr val="FF3300"/>
                </a:solidFill>
              </a:rPr>
              <a:t>Sensory</a:t>
            </a:r>
            <a:r>
              <a:rPr lang="en-IE" altLang="en-US" sz="1800" dirty="0"/>
              <a:t> in origin</a:t>
            </a:r>
          </a:p>
          <a:p>
            <a:pPr>
              <a:lnSpc>
                <a:spcPct val="90000"/>
              </a:lnSpc>
            </a:pPr>
            <a:endParaRPr lang="en-IE" altLang="en-US" sz="1800" dirty="0"/>
          </a:p>
          <a:p>
            <a:pPr>
              <a:lnSpc>
                <a:spcPct val="90000"/>
              </a:lnSpc>
            </a:pPr>
            <a:r>
              <a:rPr lang="en-IE" altLang="en-US" sz="1800" dirty="0"/>
              <a:t>… may be caused by all of the above!!</a:t>
            </a:r>
          </a:p>
          <a:p>
            <a:pPr>
              <a:lnSpc>
                <a:spcPct val="90000"/>
              </a:lnSpc>
            </a:pPr>
            <a:endParaRPr lang="en-IE" altLang="en-US" sz="1800" dirty="0"/>
          </a:p>
          <a:p>
            <a:pPr>
              <a:lnSpc>
                <a:spcPct val="90000"/>
              </a:lnSpc>
            </a:pPr>
            <a:r>
              <a:rPr lang="en-IE" altLang="en-US" sz="1800" dirty="0"/>
              <a:t>… are </a:t>
            </a:r>
            <a:r>
              <a:rPr lang="en-IE" altLang="en-US" sz="1800" i="1" u="sng" dirty="0"/>
              <a:t>not a</a:t>
            </a:r>
            <a:r>
              <a:rPr lang="en-IE" altLang="en-US" sz="1800" u="sng" dirty="0"/>
              <a:t> </a:t>
            </a:r>
            <a:r>
              <a:rPr lang="en-IE" altLang="en-US" sz="1800" i="1" u="sng" dirty="0"/>
              <a:t>result</a:t>
            </a:r>
            <a:r>
              <a:rPr lang="en-IE" altLang="en-US" sz="1800" dirty="0"/>
              <a:t> of ‘behaviour’!!</a:t>
            </a:r>
            <a:endParaRPr lang="en-GB" altLang="en-US" sz="1800" dirty="0"/>
          </a:p>
        </p:txBody>
      </p:sp>
    </p:spTree>
    <p:extLst>
      <p:ext uri="{BB962C8B-B14F-4D97-AF65-F5344CB8AC3E}">
        <p14:creationId xmlns:p14="http://schemas.microsoft.com/office/powerpoint/2010/main" val="202910845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8144" y="59533"/>
            <a:ext cx="6172200" cy="432197"/>
          </a:xfrm>
        </p:spPr>
        <p:txBody>
          <a:bodyPr>
            <a:normAutofit fontScale="90000"/>
          </a:bodyPr>
          <a:lstStyle/>
          <a:p>
            <a:r>
              <a:rPr lang="en-IE" altLang="en-US" sz="3000" dirty="0"/>
              <a:t> </a:t>
            </a:r>
            <a:r>
              <a:rPr lang="en-IE" altLang="en-US" sz="1800" dirty="0"/>
              <a:t> </a:t>
            </a:r>
            <a:r>
              <a:rPr lang="en-IE" altLang="en-US" sz="2700" dirty="0">
                <a:solidFill>
                  <a:schemeClr val="accent1">
                    <a:lumMod val="75000"/>
                  </a:schemeClr>
                </a:solidFill>
                <a:latin typeface="+mn-lt"/>
              </a:rPr>
              <a:t>Signs and Symptoms:</a:t>
            </a:r>
            <a:r>
              <a:rPr lang="en-IE" altLang="en-US" sz="2100" u="sng" dirty="0"/>
              <a:t/>
            </a:r>
            <a:br>
              <a:rPr lang="en-IE" altLang="en-US" sz="2100" u="sng" dirty="0"/>
            </a:br>
            <a:endParaRPr lang="en-GB" altLang="en-US" sz="1200" dirty="0"/>
          </a:p>
        </p:txBody>
      </p:sp>
      <p:sp>
        <p:nvSpPr>
          <p:cNvPr id="4104" name="Rectangle 8"/>
          <p:cNvSpPr>
            <a:spLocks noGrp="1" noChangeArrowheads="1"/>
          </p:cNvSpPr>
          <p:nvPr>
            <p:ph sz="half" idx="1"/>
          </p:nvPr>
        </p:nvSpPr>
        <p:spPr>
          <a:xfrm>
            <a:off x="519113" y="1081088"/>
            <a:ext cx="3024188" cy="3975497"/>
          </a:xfrm>
        </p:spPr>
        <p:txBody>
          <a:bodyPr>
            <a:normAutofit lnSpcReduction="10000"/>
          </a:bodyPr>
          <a:lstStyle/>
          <a:p>
            <a:pPr>
              <a:lnSpc>
                <a:spcPct val="80000"/>
              </a:lnSpc>
            </a:pPr>
            <a:r>
              <a:rPr lang="en-US" altLang="en-US" sz="1400" dirty="0"/>
              <a:t>Coughing and/or choking on food intake</a:t>
            </a:r>
          </a:p>
          <a:p>
            <a:pPr>
              <a:lnSpc>
                <a:spcPct val="80000"/>
              </a:lnSpc>
            </a:pPr>
            <a:r>
              <a:rPr lang="en-GB" altLang="en-US" sz="1400" dirty="0"/>
              <a:t>Crying during mealtimes;</a:t>
            </a:r>
          </a:p>
          <a:p>
            <a:pPr>
              <a:lnSpc>
                <a:spcPct val="80000"/>
              </a:lnSpc>
            </a:pPr>
            <a:r>
              <a:rPr lang="en-US" altLang="en-US" sz="1400" dirty="0"/>
              <a:t>Vomiting </a:t>
            </a:r>
            <a:r>
              <a:rPr lang="en-GB" altLang="en-US" sz="1400" dirty="0"/>
              <a:t>(more than typical "spit up" for infants);</a:t>
            </a:r>
            <a:endParaRPr lang="en-US" altLang="en-US" sz="1400" dirty="0"/>
          </a:p>
          <a:p>
            <a:pPr>
              <a:lnSpc>
                <a:spcPct val="80000"/>
              </a:lnSpc>
            </a:pPr>
            <a:r>
              <a:rPr lang="en-GB" altLang="en-US" sz="1400" dirty="0"/>
              <a:t>Breathing difficulties when feeding that might be signalled by breathing faster during feeding, changing colour during/after feeding</a:t>
            </a:r>
          </a:p>
          <a:p>
            <a:pPr>
              <a:lnSpc>
                <a:spcPct val="80000"/>
              </a:lnSpc>
            </a:pPr>
            <a:r>
              <a:rPr lang="en-US" altLang="en-US" sz="1400" dirty="0"/>
              <a:t>Little interest in eating </a:t>
            </a:r>
          </a:p>
          <a:p>
            <a:pPr>
              <a:lnSpc>
                <a:spcPct val="80000"/>
              </a:lnSpc>
            </a:pPr>
            <a:r>
              <a:rPr lang="en-GB" altLang="en-US" sz="1400" dirty="0"/>
              <a:t>Excessive drooling</a:t>
            </a:r>
          </a:p>
          <a:p>
            <a:pPr>
              <a:lnSpc>
                <a:spcPct val="80000"/>
              </a:lnSpc>
            </a:pPr>
            <a:r>
              <a:rPr lang="en-GB" altLang="en-US" sz="1400" dirty="0"/>
              <a:t>loss of food/liquid from the mouth when eating;</a:t>
            </a:r>
            <a:endParaRPr lang="en-US" altLang="en-US" sz="1400" dirty="0"/>
          </a:p>
          <a:p>
            <a:pPr>
              <a:lnSpc>
                <a:spcPct val="80000"/>
              </a:lnSpc>
            </a:pPr>
            <a:r>
              <a:rPr lang="en-IE" altLang="en-US" sz="1400" dirty="0"/>
              <a:t>Gagging while eating </a:t>
            </a:r>
          </a:p>
          <a:p>
            <a:pPr>
              <a:lnSpc>
                <a:spcPct val="80000"/>
              </a:lnSpc>
            </a:pPr>
            <a:r>
              <a:rPr lang="en-US" altLang="en-US" sz="1400" dirty="0"/>
              <a:t>Straining or extension of muscles during eating </a:t>
            </a:r>
          </a:p>
          <a:p>
            <a:pPr>
              <a:lnSpc>
                <a:spcPct val="80000"/>
              </a:lnSpc>
            </a:pPr>
            <a:r>
              <a:rPr lang="en-US" altLang="en-US" sz="1400" dirty="0"/>
              <a:t>Lengthy mealtimes</a:t>
            </a:r>
          </a:p>
          <a:p>
            <a:pPr>
              <a:lnSpc>
                <a:spcPct val="80000"/>
              </a:lnSpc>
            </a:pPr>
            <a:r>
              <a:rPr lang="en-US" altLang="en-US" sz="1400" dirty="0"/>
              <a:t>Gastro-</a:t>
            </a:r>
            <a:r>
              <a:rPr lang="en-US" altLang="en-US" sz="1400" dirty="0" err="1"/>
              <a:t>oesophageal</a:t>
            </a:r>
            <a:r>
              <a:rPr lang="en-US" altLang="en-US" sz="1400" dirty="0"/>
              <a:t> reflux</a:t>
            </a:r>
          </a:p>
          <a:p>
            <a:pPr>
              <a:lnSpc>
                <a:spcPct val="80000"/>
              </a:lnSpc>
            </a:pPr>
            <a:r>
              <a:rPr lang="en-GB" altLang="en-US" sz="1400" dirty="0"/>
              <a:t>Frequent respiratory illnesses i.e. chest in</a:t>
            </a:r>
            <a:r>
              <a:rPr lang="en-US" altLang="en-US" sz="1400" dirty="0" err="1"/>
              <a:t>fections</a:t>
            </a:r>
            <a:endParaRPr lang="en-US" altLang="en-US" sz="1400" dirty="0"/>
          </a:p>
          <a:p>
            <a:pPr>
              <a:lnSpc>
                <a:spcPct val="80000"/>
              </a:lnSpc>
            </a:pPr>
            <a:endParaRPr lang="en-GB" altLang="en-US" sz="1350" dirty="0"/>
          </a:p>
        </p:txBody>
      </p:sp>
      <p:sp>
        <p:nvSpPr>
          <p:cNvPr id="4105" name="Rectangle 9"/>
          <p:cNvSpPr>
            <a:spLocks noGrp="1" noChangeArrowheads="1"/>
          </p:cNvSpPr>
          <p:nvPr>
            <p:ph sz="half" idx="2"/>
          </p:nvPr>
        </p:nvSpPr>
        <p:spPr>
          <a:xfrm>
            <a:off x="4135041" y="1067533"/>
            <a:ext cx="3028950" cy="3943350"/>
          </a:xfrm>
        </p:spPr>
        <p:txBody>
          <a:bodyPr>
            <a:normAutofit lnSpcReduction="10000"/>
          </a:bodyPr>
          <a:lstStyle/>
          <a:p>
            <a:pPr>
              <a:lnSpc>
                <a:spcPct val="80000"/>
              </a:lnSpc>
            </a:pPr>
            <a:r>
              <a:rPr lang="en-GB" altLang="en-US" sz="1400" dirty="0"/>
              <a:t>Back arching</a:t>
            </a:r>
          </a:p>
          <a:p>
            <a:pPr>
              <a:lnSpc>
                <a:spcPct val="80000"/>
              </a:lnSpc>
            </a:pPr>
            <a:r>
              <a:rPr lang="en-GB" altLang="en-US" sz="1400" dirty="0"/>
              <a:t>Drowsy/inattentive during feeding</a:t>
            </a:r>
          </a:p>
          <a:p>
            <a:pPr>
              <a:lnSpc>
                <a:spcPct val="80000"/>
              </a:lnSpc>
            </a:pPr>
            <a:r>
              <a:rPr lang="en-GB" altLang="en-US" sz="1400" dirty="0"/>
              <a:t>Difficulty chewing foods that are texturally appropriate for age (may spit out partially chewed food)</a:t>
            </a:r>
          </a:p>
          <a:p>
            <a:pPr>
              <a:lnSpc>
                <a:spcPct val="80000"/>
              </a:lnSpc>
            </a:pPr>
            <a:r>
              <a:rPr lang="en-GB" altLang="en-US" sz="1400" dirty="0"/>
              <a:t>Difficulty initiating swallowing</a:t>
            </a:r>
          </a:p>
          <a:p>
            <a:pPr>
              <a:lnSpc>
                <a:spcPct val="80000"/>
              </a:lnSpc>
            </a:pPr>
            <a:r>
              <a:rPr lang="en-GB" altLang="en-US" sz="1400" dirty="0"/>
              <a:t>Disengagement cues, such as facial grimacing, finger splaying, or head turning away from food source</a:t>
            </a:r>
          </a:p>
          <a:p>
            <a:pPr>
              <a:lnSpc>
                <a:spcPct val="80000"/>
              </a:lnSpc>
            </a:pPr>
            <a:r>
              <a:rPr lang="en-GB" altLang="en-US" sz="1400" dirty="0"/>
              <a:t>Frequent congestion, particularly after meals</a:t>
            </a:r>
          </a:p>
          <a:p>
            <a:pPr>
              <a:lnSpc>
                <a:spcPct val="80000"/>
              </a:lnSpc>
            </a:pPr>
            <a:r>
              <a:rPr lang="en-GB" altLang="en-US" sz="1400" dirty="0"/>
              <a:t>Noisy or wet vocal quality noted during and after feeding</a:t>
            </a:r>
          </a:p>
          <a:p>
            <a:pPr>
              <a:lnSpc>
                <a:spcPct val="80000"/>
              </a:lnSpc>
            </a:pPr>
            <a:r>
              <a:rPr lang="en-GB" altLang="en-US" sz="1400" dirty="0"/>
              <a:t>Refusing foods of certain textures or types</a:t>
            </a:r>
          </a:p>
          <a:p>
            <a:pPr>
              <a:lnSpc>
                <a:spcPct val="80000"/>
              </a:lnSpc>
            </a:pPr>
            <a:r>
              <a:rPr lang="en-GB" altLang="en-US" sz="1400" dirty="0"/>
              <a:t>Taking only small volumes, over-packing the mouth, and/or pocketing foods</a:t>
            </a:r>
          </a:p>
          <a:p>
            <a:pPr>
              <a:lnSpc>
                <a:spcPct val="80000"/>
              </a:lnSpc>
            </a:pPr>
            <a:r>
              <a:rPr lang="en-GB" altLang="en-US" sz="1400" dirty="0"/>
              <a:t>Weight loss or lack of appropriate weight gain.</a:t>
            </a:r>
          </a:p>
          <a:p>
            <a:pPr>
              <a:lnSpc>
                <a:spcPct val="80000"/>
              </a:lnSpc>
            </a:pPr>
            <a:endParaRPr lang="en-GB" altLang="en-US" sz="1350" dirty="0"/>
          </a:p>
        </p:txBody>
      </p:sp>
      <p:sp>
        <p:nvSpPr>
          <p:cNvPr id="4107" name="Text Box 11"/>
          <p:cNvSpPr txBox="1">
            <a:spLocks noChangeArrowheads="1"/>
          </p:cNvSpPr>
          <p:nvPr/>
        </p:nvSpPr>
        <p:spPr bwMode="auto">
          <a:xfrm>
            <a:off x="248842" y="604568"/>
            <a:ext cx="7863715" cy="491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0000"/>
              </a:lnSpc>
              <a:spcBef>
                <a:spcPct val="20000"/>
              </a:spcBef>
            </a:pPr>
            <a:r>
              <a:rPr lang="en-GB" altLang="en-US" sz="1600" dirty="0"/>
              <a:t>The signs and symptoms of feeding difficulties vary based on the age and ability of child, but may include</a:t>
            </a:r>
            <a:r>
              <a:rPr lang="en-GB" altLang="en-US" sz="1013" dirty="0"/>
              <a:t>:</a:t>
            </a:r>
          </a:p>
        </p:txBody>
      </p:sp>
      <p:sp>
        <p:nvSpPr>
          <p:cNvPr id="4109" name="AutoShape 13" descr="Image result for signs and symptoms"/>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E" sz="1013"/>
          </a:p>
        </p:txBody>
      </p:sp>
      <p:sp>
        <p:nvSpPr>
          <p:cNvPr id="4111" name="AutoShape 15" descr="Image result for signs and symptoms"/>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E" sz="1013"/>
          </a:p>
        </p:txBody>
      </p:sp>
      <p:pic>
        <p:nvPicPr>
          <p:cNvPr id="4113" name="Picture 17" descr="arthritis-signs-and-symptoms-300x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4637" y="86917"/>
            <a:ext cx="539354" cy="539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60889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165101" y="122636"/>
            <a:ext cx="8210803" cy="990600"/>
          </a:xfrm>
        </p:spPr>
        <p:txBody>
          <a:bodyPr/>
          <a:lstStyle/>
          <a:p>
            <a:pPr marL="628650" indent="-628650"/>
            <a:r>
              <a:rPr lang="en-IE" altLang="en-US" sz="2400" i="1" dirty="0"/>
              <a:t>			  </a:t>
            </a:r>
            <a:r>
              <a:rPr lang="en-IE" altLang="en-US" sz="2400" i="1" dirty="0">
                <a:solidFill>
                  <a:schemeClr val="accent1">
                    <a:lumMod val="75000"/>
                  </a:schemeClr>
                </a:solidFill>
                <a:latin typeface="+mn-lt"/>
              </a:rPr>
              <a:t>Positioning, Positioning, Positioning!</a:t>
            </a:r>
            <a:endParaRPr lang="en-GB" altLang="en-US" sz="2400" i="1" dirty="0">
              <a:solidFill>
                <a:schemeClr val="accent1">
                  <a:lumMod val="75000"/>
                </a:schemeClr>
              </a:solidFill>
              <a:latin typeface="+mn-lt"/>
            </a:endParaRPr>
          </a:p>
        </p:txBody>
      </p:sp>
      <p:sp>
        <p:nvSpPr>
          <p:cNvPr id="122883" name="Rectangle 3"/>
          <p:cNvSpPr>
            <a:spLocks noGrp="1" noChangeArrowheads="1"/>
          </p:cNvSpPr>
          <p:nvPr>
            <p:ph idx="1"/>
          </p:nvPr>
        </p:nvSpPr>
        <p:spPr>
          <a:xfrm>
            <a:off x="847966" y="904876"/>
            <a:ext cx="6172200" cy="3125390"/>
          </a:xfrm>
        </p:spPr>
        <p:txBody>
          <a:bodyPr/>
          <a:lstStyle/>
          <a:p>
            <a:pPr marL="457200" indent="-457200">
              <a:buFont typeface="Wingdings" panose="05000000000000000000" pitchFamily="2" charset="2"/>
              <a:buAutoNum type="alphaLcParenR"/>
            </a:pPr>
            <a:r>
              <a:rPr lang="en-IE" altLang="en-US" sz="1500" b="1" i="1" dirty="0"/>
              <a:t>Child’s position : </a:t>
            </a:r>
          </a:p>
          <a:p>
            <a:pPr marL="457200" indent="-457200">
              <a:buNone/>
            </a:pPr>
            <a:r>
              <a:rPr lang="en-IE" altLang="en-US" sz="1350" dirty="0"/>
              <a:t>The safest position for your child is the ideal position</a:t>
            </a:r>
          </a:p>
          <a:p>
            <a:pPr marL="457200" indent="-457200"/>
            <a:r>
              <a:rPr lang="en-IE" altLang="en-US" sz="1350" dirty="0"/>
              <a:t>Upright</a:t>
            </a:r>
          </a:p>
          <a:p>
            <a:pPr marL="457200" indent="-457200"/>
            <a:r>
              <a:rPr lang="en-IE" altLang="en-US" sz="1350" dirty="0"/>
              <a:t>90 - 90 - 90</a:t>
            </a:r>
          </a:p>
          <a:p>
            <a:pPr marL="457200" indent="-457200"/>
            <a:r>
              <a:rPr lang="en-IE" altLang="en-US" sz="1350" dirty="0"/>
              <a:t>Chin slightly tucked</a:t>
            </a:r>
          </a:p>
          <a:p>
            <a:pPr marL="457200" indent="-457200"/>
            <a:r>
              <a:rPr lang="en-IE" altLang="en-US" sz="1350" dirty="0"/>
              <a:t>Footrest </a:t>
            </a:r>
          </a:p>
          <a:p>
            <a:pPr marL="457200" indent="-457200"/>
            <a:r>
              <a:rPr lang="en-IE" altLang="en-US" sz="1350" dirty="0"/>
              <a:t>Tray on highchair should fall between child’s belly button and breast bone</a:t>
            </a:r>
          </a:p>
          <a:p>
            <a:pPr marL="457200" indent="-457200">
              <a:buNone/>
            </a:pPr>
            <a:endParaRPr lang="en-IE" altLang="en-US" sz="1350" dirty="0"/>
          </a:p>
          <a:p>
            <a:pPr marL="457200" indent="-457200"/>
            <a:endParaRPr lang="en-GB" altLang="en-US" sz="1350" b="1" i="1" dirty="0"/>
          </a:p>
          <a:p>
            <a:pPr marL="457200" indent="-457200"/>
            <a:endParaRPr lang="en-GB" altLang="en-US" dirty="0"/>
          </a:p>
        </p:txBody>
      </p:sp>
      <p:pic>
        <p:nvPicPr>
          <p:cNvPr id="122884" name="Picture 4" descr="positio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4" y="3112295"/>
            <a:ext cx="1645444" cy="1835944"/>
          </a:xfrm>
          <a:prstGeom prst="rect">
            <a:avLst/>
          </a:prstGeom>
          <a:noFill/>
          <a:extLst>
            <a:ext uri="{909E8E84-426E-40DD-AFC4-6F175D3DCCD1}">
              <a14:hiddenFill xmlns:a14="http://schemas.microsoft.com/office/drawing/2010/main">
                <a:solidFill>
                  <a:srgbClr val="FFFFFF"/>
                </a:solidFill>
              </a14:hiddenFill>
            </a:ext>
          </a:extLst>
        </p:spPr>
      </p:pic>
      <p:pic>
        <p:nvPicPr>
          <p:cNvPr id="122885" name="Picture 7" descr="chair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9533" y="3037286"/>
            <a:ext cx="1583531" cy="2106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6" name="Picture 6" descr="til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094" y="2928937"/>
            <a:ext cx="1552575"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0206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884635" y="220862"/>
            <a:ext cx="6172200" cy="501253"/>
          </a:xfrm>
        </p:spPr>
        <p:txBody>
          <a:bodyPr/>
          <a:lstStyle/>
          <a:p>
            <a:r>
              <a:rPr lang="en-IE" altLang="en-US" sz="1500" i="1" dirty="0">
                <a:latin typeface="+mn-lt"/>
              </a:rPr>
              <a:t>b) Feeders Position:</a:t>
            </a:r>
            <a:endParaRPr lang="en-GB" altLang="en-US" sz="1500" i="1" dirty="0">
              <a:latin typeface="+mn-lt"/>
            </a:endParaRPr>
          </a:p>
        </p:txBody>
      </p:sp>
      <p:sp>
        <p:nvSpPr>
          <p:cNvPr id="113667" name="Rectangle 3"/>
          <p:cNvSpPr>
            <a:spLocks noGrp="1" noChangeArrowheads="1"/>
          </p:cNvSpPr>
          <p:nvPr>
            <p:ph idx="1"/>
          </p:nvPr>
        </p:nvSpPr>
        <p:spPr>
          <a:xfrm>
            <a:off x="884635" y="711995"/>
            <a:ext cx="6172200" cy="3449240"/>
          </a:xfrm>
        </p:spPr>
        <p:txBody>
          <a:bodyPr/>
          <a:lstStyle/>
          <a:p>
            <a:pPr marL="457200" indent="-457200"/>
            <a:r>
              <a:rPr lang="en-IE" altLang="en-US" sz="1350" dirty="0"/>
              <a:t>Midline</a:t>
            </a:r>
          </a:p>
          <a:p>
            <a:pPr marL="457200" indent="-457200"/>
            <a:r>
              <a:rPr lang="en-IE" altLang="en-US" sz="1350" dirty="0"/>
              <a:t>Face to face </a:t>
            </a:r>
          </a:p>
          <a:p>
            <a:pPr marL="457200" indent="-457200"/>
            <a:endParaRPr lang="en-IE" altLang="en-US" sz="1350" dirty="0"/>
          </a:p>
          <a:p>
            <a:pPr marL="457200" indent="-457200">
              <a:buNone/>
            </a:pPr>
            <a:r>
              <a:rPr lang="en-IE" altLang="en-US" sz="1350" dirty="0"/>
              <a:t>If the child requires jaw and/or head support:</a:t>
            </a:r>
          </a:p>
          <a:p>
            <a:pPr marL="742950" lvl="1" indent="-400050"/>
            <a:r>
              <a:rPr lang="en-IE" altLang="en-US" dirty="0"/>
              <a:t>Oral Control- direct oral handling</a:t>
            </a:r>
          </a:p>
          <a:p>
            <a:pPr marL="742950" lvl="1" indent="-400050"/>
            <a:endParaRPr lang="en-IE" altLang="en-US" dirty="0"/>
          </a:p>
          <a:p>
            <a:pPr marL="742950" lvl="1" indent="-400050"/>
            <a:r>
              <a:rPr lang="en-IE" altLang="en-US" b="1" dirty="0"/>
              <a:t>     Oral Control side				Oral Control</a:t>
            </a:r>
            <a:r>
              <a:rPr lang="en-IE" altLang="en-US" dirty="0"/>
              <a:t> </a:t>
            </a:r>
            <a:r>
              <a:rPr lang="en-IE" altLang="en-US" b="1" dirty="0"/>
              <a:t>Front											</a:t>
            </a:r>
          </a:p>
          <a:p>
            <a:pPr marL="457200" indent="-457200">
              <a:buNone/>
            </a:pPr>
            <a:endParaRPr lang="en-IE" altLang="en-US" sz="1350" b="1" dirty="0"/>
          </a:p>
          <a:p>
            <a:pPr marL="457200" indent="-457200"/>
            <a:endParaRPr lang="en-IE" altLang="en-US" sz="1350" dirty="0"/>
          </a:p>
          <a:p>
            <a:pPr marL="457200" indent="-457200">
              <a:buNone/>
            </a:pPr>
            <a:endParaRPr lang="en-IE" altLang="en-US" sz="1350" dirty="0"/>
          </a:p>
          <a:p>
            <a:pPr marL="457200" indent="-457200">
              <a:buNone/>
            </a:pPr>
            <a:endParaRPr lang="en-GB" altLang="en-US" dirty="0"/>
          </a:p>
        </p:txBody>
      </p:sp>
      <p:sp>
        <p:nvSpPr>
          <p:cNvPr id="113669" name="AutoShape 5" descr="Image result for oral control"/>
          <p:cNvSpPr>
            <a:spLocks noChangeAspect="1" noChangeArrowheads="1"/>
          </p:cNvSpPr>
          <p:nvPr/>
        </p:nvSpPr>
        <p:spPr bwMode="auto">
          <a:xfrm>
            <a:off x="1259681" y="34529"/>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E" sz="1013"/>
          </a:p>
        </p:txBody>
      </p:sp>
      <p:pic>
        <p:nvPicPr>
          <p:cNvPr id="113671" name="Picture 7" descr="pn4751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391" y="2667596"/>
            <a:ext cx="2430065" cy="1984772"/>
          </a:xfrm>
          <a:prstGeom prst="rect">
            <a:avLst/>
          </a:prstGeom>
          <a:noFill/>
          <a:extLst>
            <a:ext uri="{909E8E84-426E-40DD-AFC4-6F175D3DCCD1}">
              <a14:hiddenFill xmlns:a14="http://schemas.microsoft.com/office/drawing/2010/main">
                <a:solidFill>
                  <a:srgbClr val="FFFFFF"/>
                </a:solidFill>
              </a14:hiddenFill>
            </a:ext>
          </a:extLst>
        </p:spPr>
      </p:pic>
      <p:pic>
        <p:nvPicPr>
          <p:cNvPr id="113673" name="Picture 9" descr="pn4751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667596"/>
            <a:ext cx="2376488" cy="1950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5570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353432" y="164308"/>
            <a:ext cx="8059047" cy="554831"/>
          </a:xfrm>
        </p:spPr>
        <p:txBody>
          <a:bodyPr/>
          <a:lstStyle/>
          <a:p>
            <a:r>
              <a:rPr lang="en-IE" altLang="en-US" sz="2400" dirty="0">
                <a:solidFill>
                  <a:schemeClr val="accent1">
                    <a:lumMod val="75000"/>
                  </a:schemeClr>
                </a:solidFill>
                <a:latin typeface="+mn-lt"/>
              </a:rPr>
              <a:t>Social Modelling and Structured Mealtimes</a:t>
            </a:r>
            <a:endParaRPr lang="en-GB" altLang="en-US" sz="2400" dirty="0">
              <a:solidFill>
                <a:schemeClr val="accent1">
                  <a:lumMod val="75000"/>
                </a:schemeClr>
              </a:solidFill>
              <a:latin typeface="+mn-lt"/>
            </a:endParaRPr>
          </a:p>
        </p:txBody>
      </p:sp>
      <p:sp>
        <p:nvSpPr>
          <p:cNvPr id="155651" name="Rectangle 3"/>
          <p:cNvSpPr>
            <a:spLocks noGrp="1" noChangeArrowheads="1"/>
          </p:cNvSpPr>
          <p:nvPr>
            <p:ph idx="1"/>
          </p:nvPr>
        </p:nvSpPr>
        <p:spPr>
          <a:xfrm>
            <a:off x="537476" y="719139"/>
            <a:ext cx="6172200" cy="4212431"/>
          </a:xfrm>
        </p:spPr>
        <p:txBody>
          <a:bodyPr>
            <a:normAutofit lnSpcReduction="10000"/>
          </a:bodyPr>
          <a:lstStyle/>
          <a:p>
            <a:pPr>
              <a:lnSpc>
                <a:spcPct val="80000"/>
              </a:lnSpc>
            </a:pPr>
            <a:r>
              <a:rPr lang="en-IE" altLang="en-US" sz="1400" dirty="0"/>
              <a:t>Create a ‘</a:t>
            </a:r>
            <a:r>
              <a:rPr lang="en-IE" altLang="en-US" sz="1400" b="1" dirty="0"/>
              <a:t>food rich environment</a:t>
            </a:r>
            <a:r>
              <a:rPr lang="en-IE" altLang="en-US" sz="1400" dirty="0"/>
              <a:t>’: talk about food when shopping, use </a:t>
            </a:r>
            <a:r>
              <a:rPr lang="en-US" altLang="en-US" sz="1400" dirty="0"/>
              <a:t>plastic foods in the bath, singing about foods in the car, and reading about foods at bedtime.</a:t>
            </a:r>
          </a:p>
          <a:p>
            <a:pPr>
              <a:lnSpc>
                <a:spcPct val="80000"/>
              </a:lnSpc>
            </a:pPr>
            <a:endParaRPr lang="en-US" altLang="en-US" sz="1400" dirty="0"/>
          </a:p>
          <a:p>
            <a:pPr>
              <a:lnSpc>
                <a:spcPct val="80000"/>
              </a:lnSpc>
            </a:pPr>
            <a:r>
              <a:rPr lang="en-US" altLang="en-US" sz="1400" dirty="0"/>
              <a:t>Get your child </a:t>
            </a:r>
            <a:r>
              <a:rPr lang="en-US" altLang="en-US" sz="1400" b="1" dirty="0"/>
              <a:t>involved</a:t>
            </a:r>
            <a:r>
              <a:rPr lang="en-US" altLang="en-US" sz="1400" dirty="0"/>
              <a:t> in all areas of food preparation and meal time.</a:t>
            </a:r>
          </a:p>
          <a:p>
            <a:pPr>
              <a:lnSpc>
                <a:spcPct val="80000"/>
              </a:lnSpc>
            </a:pPr>
            <a:endParaRPr lang="en-US" altLang="en-US" sz="1400" dirty="0"/>
          </a:p>
          <a:p>
            <a:pPr>
              <a:lnSpc>
                <a:spcPct val="80000"/>
              </a:lnSpc>
            </a:pPr>
            <a:r>
              <a:rPr lang="en-IE" altLang="en-US" sz="1400" dirty="0"/>
              <a:t>Create a mealtime </a:t>
            </a:r>
            <a:r>
              <a:rPr lang="en-IE" altLang="en-US" sz="1400" b="1" dirty="0"/>
              <a:t>structure and routine</a:t>
            </a:r>
          </a:p>
          <a:p>
            <a:pPr>
              <a:lnSpc>
                <a:spcPct val="80000"/>
              </a:lnSpc>
            </a:pPr>
            <a:endParaRPr lang="en-US" altLang="en-US" sz="1400" dirty="0"/>
          </a:p>
          <a:p>
            <a:pPr>
              <a:lnSpc>
                <a:spcPct val="80000"/>
              </a:lnSpc>
            </a:pPr>
            <a:r>
              <a:rPr lang="en-IE" altLang="en-US" sz="1400" dirty="0"/>
              <a:t>Promote </a:t>
            </a:r>
            <a:r>
              <a:rPr lang="en-IE" altLang="en-US" sz="1400" b="1" dirty="0"/>
              <a:t>self feeding</a:t>
            </a:r>
            <a:r>
              <a:rPr lang="en-IE" altLang="en-US" sz="1400" dirty="0"/>
              <a:t>. If possible allow your child to self-feed for the first 10 minutes of the meal. </a:t>
            </a:r>
          </a:p>
          <a:p>
            <a:pPr>
              <a:lnSpc>
                <a:spcPct val="80000"/>
              </a:lnSpc>
            </a:pPr>
            <a:endParaRPr lang="en-IE" altLang="en-US" sz="1400" dirty="0"/>
          </a:p>
          <a:p>
            <a:pPr>
              <a:lnSpc>
                <a:spcPct val="80000"/>
              </a:lnSpc>
            </a:pPr>
            <a:r>
              <a:rPr lang="en-IE" altLang="en-US" sz="1400" dirty="0"/>
              <a:t>During meal times </a:t>
            </a:r>
            <a:r>
              <a:rPr lang="en-IE" altLang="en-US" sz="1400" b="1" dirty="0"/>
              <a:t>talk about food</a:t>
            </a:r>
            <a:r>
              <a:rPr lang="en-IE" altLang="en-US" sz="1400" dirty="0"/>
              <a:t> and what you are doing; chopping, munching, biting. </a:t>
            </a:r>
          </a:p>
          <a:p>
            <a:pPr marL="0" indent="0">
              <a:lnSpc>
                <a:spcPct val="80000"/>
              </a:lnSpc>
              <a:buNone/>
            </a:pPr>
            <a:endParaRPr lang="en-IE" altLang="en-US" sz="1400" b="1" dirty="0"/>
          </a:p>
          <a:p>
            <a:pPr>
              <a:lnSpc>
                <a:spcPct val="80000"/>
              </a:lnSpc>
            </a:pPr>
            <a:r>
              <a:rPr lang="en-IE" altLang="en-US" sz="1400" b="1" dirty="0"/>
              <a:t>Increase exposure</a:t>
            </a:r>
            <a:r>
              <a:rPr lang="en-IE" altLang="en-US" sz="1400" dirty="0"/>
              <a:t> to a variety of different foods and textures.</a:t>
            </a:r>
          </a:p>
          <a:p>
            <a:pPr>
              <a:lnSpc>
                <a:spcPct val="80000"/>
              </a:lnSpc>
            </a:pPr>
            <a:endParaRPr lang="en-IE" altLang="en-US" sz="1400" dirty="0"/>
          </a:p>
          <a:p>
            <a:pPr>
              <a:lnSpc>
                <a:spcPct val="80000"/>
              </a:lnSpc>
            </a:pPr>
            <a:r>
              <a:rPr lang="en-IE" altLang="en-US" sz="1400" dirty="0"/>
              <a:t>Provide good </a:t>
            </a:r>
            <a:r>
              <a:rPr lang="en-IE" altLang="en-US" sz="1400" b="1" dirty="0"/>
              <a:t>Social Modelling.</a:t>
            </a:r>
          </a:p>
          <a:p>
            <a:pPr>
              <a:lnSpc>
                <a:spcPct val="80000"/>
              </a:lnSpc>
            </a:pPr>
            <a:endParaRPr lang="en-IE" altLang="en-US" sz="1400" dirty="0"/>
          </a:p>
          <a:p>
            <a:pPr>
              <a:lnSpc>
                <a:spcPct val="80000"/>
              </a:lnSpc>
            </a:pPr>
            <a:r>
              <a:rPr lang="en-IE" altLang="en-US" sz="1400" dirty="0"/>
              <a:t>Try to prevent </a:t>
            </a:r>
            <a:r>
              <a:rPr lang="en-IE" altLang="en-US" sz="1400" b="1" dirty="0"/>
              <a:t>Food Jags.</a:t>
            </a:r>
          </a:p>
          <a:p>
            <a:pPr marL="0" indent="0">
              <a:lnSpc>
                <a:spcPct val="80000"/>
              </a:lnSpc>
              <a:buNone/>
            </a:pPr>
            <a:endParaRPr lang="en-IE" altLang="en-US" sz="1400" dirty="0"/>
          </a:p>
          <a:p>
            <a:pPr>
              <a:lnSpc>
                <a:spcPct val="80000"/>
              </a:lnSpc>
            </a:pPr>
            <a:r>
              <a:rPr lang="en-IE" altLang="en-US" sz="1400" dirty="0"/>
              <a:t>Try to have </a:t>
            </a:r>
            <a:r>
              <a:rPr lang="en-IE" altLang="en-US" sz="1400" b="1" dirty="0"/>
              <a:t>positive experiences</a:t>
            </a:r>
            <a:r>
              <a:rPr lang="en-IE" altLang="en-US" sz="1400" dirty="0"/>
              <a:t> with food.</a:t>
            </a:r>
          </a:p>
          <a:p>
            <a:pPr>
              <a:lnSpc>
                <a:spcPct val="80000"/>
              </a:lnSpc>
            </a:pPr>
            <a:endParaRPr lang="en-IE" altLang="en-US" sz="1200" dirty="0"/>
          </a:p>
        </p:txBody>
      </p:sp>
      <p:sp>
        <p:nvSpPr>
          <p:cNvPr id="155653" name="AutoShape 5" descr="9k="/>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E" sz="1013"/>
          </a:p>
        </p:txBody>
      </p:sp>
      <p:sp>
        <p:nvSpPr>
          <p:cNvPr id="155655" name="AutoShape 7" descr="9k="/>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E" sz="1013"/>
          </a:p>
        </p:txBody>
      </p:sp>
      <p:sp>
        <p:nvSpPr>
          <p:cNvPr id="155659" name="AutoShape 11" descr="Image result for food"/>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E" sz="1013"/>
          </a:p>
        </p:txBody>
      </p:sp>
      <p:pic>
        <p:nvPicPr>
          <p:cNvPr id="155661" name="Picture 13" descr="Good-Food-Guide-editor-calls-for-more-veggie-options-on-pub-men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9676" y="164308"/>
            <a:ext cx="2202840" cy="1397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2133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BD1E7C-44B6-A8F7-9311-3E7E20312B29}"/>
              </a:ext>
            </a:extLst>
          </p:cNvPr>
          <p:cNvSpPr>
            <a:spLocks noGrp="1"/>
          </p:cNvSpPr>
          <p:nvPr>
            <p:ph type="title"/>
          </p:nvPr>
        </p:nvSpPr>
        <p:spPr>
          <a:xfrm>
            <a:off x="485999" y="681350"/>
            <a:ext cx="8168000" cy="442700"/>
          </a:xfrm>
        </p:spPr>
        <p:txBody>
          <a:bodyPr/>
          <a:lstStyle/>
          <a:p>
            <a:r>
              <a:rPr lang="en-GB" sz="2400" dirty="0">
                <a:latin typeface="+mn-lt"/>
              </a:rPr>
              <a:t>Gut dysmotility in CP</a:t>
            </a:r>
          </a:p>
        </p:txBody>
      </p:sp>
      <p:sp>
        <p:nvSpPr>
          <p:cNvPr id="4" name="Text Placeholder 3">
            <a:extLst>
              <a:ext uri="{FF2B5EF4-FFF2-40B4-BE49-F238E27FC236}">
                <a16:creationId xmlns:a16="http://schemas.microsoft.com/office/drawing/2014/main" xmlns="" id="{38D21422-8DF9-83D8-BD79-2BB68CFBDD62}"/>
              </a:ext>
            </a:extLst>
          </p:cNvPr>
          <p:cNvSpPr>
            <a:spLocks noGrp="1"/>
          </p:cNvSpPr>
          <p:nvPr>
            <p:ph type="body" sz="quarter" idx="17"/>
          </p:nvPr>
        </p:nvSpPr>
        <p:spPr>
          <a:xfrm>
            <a:off x="405575" y="1124050"/>
            <a:ext cx="5086126" cy="3011768"/>
          </a:xfrm>
        </p:spPr>
        <p:txBody>
          <a:bodyPr/>
          <a:lstStyle/>
          <a:p>
            <a:r>
              <a:rPr lang="en-GB" dirty="0"/>
              <a:t>Foregut dysmotility – GORD (15-77% Sadowska et al., 2020)– interaction of the enteric and the central nervous </a:t>
            </a:r>
            <a:r>
              <a:rPr lang="en-GB" dirty="0" smtClean="0"/>
              <a:t>system.</a:t>
            </a:r>
            <a:endParaRPr lang="en-GB" dirty="0"/>
          </a:p>
          <a:p>
            <a:r>
              <a:rPr lang="en-GB" dirty="0"/>
              <a:t>Due to positioning, increased abdominal pressure due to constipation, delayed gastric emptying, spasticity or musculo-skeletal deformity. </a:t>
            </a:r>
          </a:p>
          <a:p>
            <a:r>
              <a:rPr lang="en-GB" dirty="0"/>
              <a:t>Oral-motor </a:t>
            </a:r>
            <a:r>
              <a:rPr lang="en-GB" dirty="0" smtClean="0"/>
              <a:t>impairment.</a:t>
            </a:r>
            <a:endParaRPr lang="en-GB" dirty="0"/>
          </a:p>
          <a:p>
            <a:r>
              <a:rPr lang="en-GB" dirty="0"/>
              <a:t>Oesophageal </a:t>
            </a:r>
            <a:r>
              <a:rPr lang="en-GB" dirty="0" err="1" smtClean="0"/>
              <a:t>dysmotility</a:t>
            </a:r>
            <a:r>
              <a:rPr lang="en-GB" dirty="0" smtClean="0"/>
              <a:t>.</a:t>
            </a:r>
            <a:endParaRPr lang="en-GB" dirty="0"/>
          </a:p>
          <a:p>
            <a:r>
              <a:rPr lang="en-GB" dirty="0" smtClean="0"/>
              <a:t>GORD. </a:t>
            </a:r>
            <a:endParaRPr lang="en-GB" dirty="0"/>
          </a:p>
          <a:p>
            <a:r>
              <a:rPr lang="en-GB" dirty="0" err="1"/>
              <a:t>Anthro</a:t>
            </a:r>
            <a:r>
              <a:rPr lang="en-GB" dirty="0"/>
              <a:t>-duodenal </a:t>
            </a:r>
            <a:r>
              <a:rPr lang="en-GB" dirty="0" err="1" smtClean="0"/>
              <a:t>dysmotility</a:t>
            </a:r>
            <a:r>
              <a:rPr lang="en-GB" dirty="0" smtClean="0"/>
              <a:t>.</a:t>
            </a:r>
            <a:endParaRPr lang="en-GB" dirty="0"/>
          </a:p>
          <a:p>
            <a:r>
              <a:rPr lang="en-GB" dirty="0" smtClean="0"/>
              <a:t>Retching. </a:t>
            </a:r>
            <a:endParaRPr lang="en-GB" dirty="0"/>
          </a:p>
          <a:p>
            <a:endParaRPr lang="en-GB" dirty="0"/>
          </a:p>
          <a:p>
            <a:endParaRPr lang="en-GB" dirty="0"/>
          </a:p>
        </p:txBody>
      </p:sp>
      <p:pic>
        <p:nvPicPr>
          <p:cNvPr id="3" name="Picture 1">
            <a:extLst>
              <a:ext uri="{FF2B5EF4-FFF2-40B4-BE49-F238E27FC236}">
                <a16:creationId xmlns:a16="http://schemas.microsoft.com/office/drawing/2014/main" xmlns="" id="{34E29BE5-7EA4-D803-E203-7921AA6635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36455" y="175608"/>
            <a:ext cx="3064669" cy="461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eft Brace 2">
            <a:extLst>
              <a:ext uri="{FF2B5EF4-FFF2-40B4-BE49-F238E27FC236}">
                <a16:creationId xmlns:a16="http://schemas.microsoft.com/office/drawing/2014/main" xmlns="" id="{36CDCEC6-DDAC-674E-1944-97C68888B717}"/>
              </a:ext>
            </a:extLst>
          </p:cNvPr>
          <p:cNvSpPr>
            <a:spLocks/>
          </p:cNvSpPr>
          <p:nvPr/>
        </p:nvSpPr>
        <p:spPr bwMode="auto">
          <a:xfrm>
            <a:off x="5838826" y="902700"/>
            <a:ext cx="576262" cy="2226263"/>
          </a:xfrm>
          <a:prstGeom prst="leftBrace">
            <a:avLst>
              <a:gd name="adj1" fmla="val 8319"/>
              <a:gd name="adj2" fmla="val 50000"/>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spcBef>
                <a:spcPct val="0"/>
              </a:spcBef>
              <a:buFontTx/>
              <a:buNone/>
            </a:pPr>
            <a:endParaRPr lang="en-GB" altLang="en-US" sz="2400" dirty="0"/>
          </a:p>
        </p:txBody>
      </p:sp>
    </p:spTree>
    <p:extLst>
      <p:ext uri="{BB962C8B-B14F-4D97-AF65-F5344CB8AC3E}">
        <p14:creationId xmlns:p14="http://schemas.microsoft.com/office/powerpoint/2010/main" val="29699907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4A1340-DB42-F8B6-E036-947276339B01}"/>
              </a:ext>
            </a:extLst>
          </p:cNvPr>
          <p:cNvSpPr>
            <a:spLocks noGrp="1"/>
          </p:cNvSpPr>
          <p:nvPr>
            <p:ph type="title"/>
          </p:nvPr>
        </p:nvSpPr>
        <p:spPr>
          <a:xfrm>
            <a:off x="485999" y="678159"/>
            <a:ext cx="8168000" cy="442700"/>
          </a:xfrm>
        </p:spPr>
        <p:txBody>
          <a:bodyPr/>
          <a:lstStyle/>
          <a:p>
            <a:r>
              <a:rPr lang="en-GB" sz="2400" dirty="0" smtClean="0">
                <a:latin typeface="+mn-lt"/>
              </a:rPr>
              <a:t>Gastro oesophageal reflux </a:t>
            </a:r>
            <a:endParaRPr lang="en-GB" sz="2400" dirty="0">
              <a:latin typeface="+mn-lt"/>
            </a:endParaRPr>
          </a:p>
        </p:txBody>
      </p:sp>
      <p:sp>
        <p:nvSpPr>
          <p:cNvPr id="4" name="Text Placeholder 3">
            <a:extLst>
              <a:ext uri="{FF2B5EF4-FFF2-40B4-BE49-F238E27FC236}">
                <a16:creationId xmlns:a16="http://schemas.microsoft.com/office/drawing/2014/main" xmlns="" id="{B9DAD7C7-E6A5-F8EC-A8B9-B5928DB7CC0F}"/>
              </a:ext>
            </a:extLst>
          </p:cNvPr>
          <p:cNvSpPr>
            <a:spLocks noGrp="1"/>
          </p:cNvSpPr>
          <p:nvPr>
            <p:ph type="body" sz="quarter" idx="17"/>
          </p:nvPr>
        </p:nvSpPr>
        <p:spPr>
          <a:xfrm>
            <a:off x="485999" y="1120859"/>
            <a:ext cx="8169001" cy="2685743"/>
          </a:xfrm>
        </p:spPr>
        <p:txBody>
          <a:bodyPr/>
          <a:lstStyle/>
          <a:p>
            <a:pPr marL="0" indent="0">
              <a:buNone/>
            </a:pPr>
            <a:r>
              <a:rPr lang="en-GB" b="1" dirty="0"/>
              <a:t>Oral feeding</a:t>
            </a:r>
          </a:p>
          <a:p>
            <a:r>
              <a:rPr lang="en-GB" sz="1400" dirty="0"/>
              <a:t>Positioning </a:t>
            </a:r>
          </a:p>
          <a:p>
            <a:r>
              <a:rPr lang="en-GB" sz="1400" dirty="0"/>
              <a:t>Texture modification - thickener</a:t>
            </a:r>
          </a:p>
          <a:p>
            <a:r>
              <a:rPr lang="en-GB" sz="1400" dirty="0"/>
              <a:t>Small meals often </a:t>
            </a:r>
          </a:p>
          <a:p>
            <a:r>
              <a:rPr lang="en-GB" sz="1400" dirty="0"/>
              <a:t>Food fortification – increase energy and protein density of foods</a:t>
            </a:r>
          </a:p>
          <a:p>
            <a:r>
              <a:rPr lang="en-GB" sz="1400" dirty="0"/>
              <a:t>Nutritional supplementation </a:t>
            </a:r>
          </a:p>
          <a:p>
            <a:r>
              <a:rPr lang="en-GB" sz="1400" dirty="0"/>
              <a:t>Constipation management </a:t>
            </a:r>
          </a:p>
          <a:p>
            <a:r>
              <a:rPr lang="en-GB" sz="1400" dirty="0"/>
              <a:t>Pain management</a:t>
            </a:r>
          </a:p>
          <a:p>
            <a:r>
              <a:rPr lang="en-GB" sz="1400" dirty="0"/>
              <a:t>Medication </a:t>
            </a:r>
            <a:endParaRPr lang="en-GB" sz="1400" dirty="0" smtClean="0"/>
          </a:p>
          <a:p>
            <a:r>
              <a:rPr lang="en-GB" sz="1400" dirty="0" smtClean="0"/>
              <a:t>Dental health</a:t>
            </a:r>
            <a:endParaRPr lang="en-GB" sz="1400" dirty="0"/>
          </a:p>
          <a:p>
            <a:endParaRPr lang="en-GB" dirty="0"/>
          </a:p>
          <a:p>
            <a:pPr marL="0" indent="0">
              <a:buNone/>
            </a:pPr>
            <a:r>
              <a:rPr lang="en-GB" dirty="0"/>
              <a:t> </a:t>
            </a:r>
          </a:p>
        </p:txBody>
      </p:sp>
    </p:spTree>
    <p:extLst>
      <p:ext uri="{BB962C8B-B14F-4D97-AF65-F5344CB8AC3E}">
        <p14:creationId xmlns:p14="http://schemas.microsoft.com/office/powerpoint/2010/main" val="21361192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000" y="692097"/>
            <a:ext cx="8168000" cy="442700"/>
          </a:xfrm>
        </p:spPr>
        <p:txBody>
          <a:bodyPr/>
          <a:lstStyle/>
          <a:p>
            <a:r>
              <a:rPr lang="en-GB" sz="2400" noProof="0" dirty="0">
                <a:latin typeface="+mn-lt"/>
              </a:rPr>
              <a:t>Constipation</a:t>
            </a:r>
          </a:p>
        </p:txBody>
      </p:sp>
      <p:sp>
        <p:nvSpPr>
          <p:cNvPr id="4" name="Text Placeholder 3"/>
          <p:cNvSpPr>
            <a:spLocks noGrp="1"/>
          </p:cNvSpPr>
          <p:nvPr>
            <p:ph type="body" sz="quarter" idx="17"/>
          </p:nvPr>
        </p:nvSpPr>
        <p:spPr>
          <a:xfrm>
            <a:off x="479256" y="1074561"/>
            <a:ext cx="5826445" cy="3108436"/>
          </a:xfrm>
        </p:spPr>
        <p:txBody>
          <a:bodyPr/>
          <a:lstStyle/>
          <a:p>
            <a:r>
              <a:rPr lang="en-GB" sz="1400" noProof="0" dirty="0"/>
              <a:t>High </a:t>
            </a:r>
            <a:r>
              <a:rPr lang="en-GB" sz="1400" dirty="0"/>
              <a:t>incidence</a:t>
            </a:r>
            <a:r>
              <a:rPr lang="en-GB" sz="1400" noProof="0" dirty="0"/>
              <a:t> of constipation.</a:t>
            </a:r>
          </a:p>
          <a:p>
            <a:r>
              <a:rPr lang="en-GB" sz="1400" noProof="0" dirty="0"/>
              <a:t>Prevalence varies between 26% and 74% in children with CP (Park et al. 2004; Veuglers et al. 2010), with it increasing  prevalence as GMFCS increases (Vande et al. 2018). </a:t>
            </a:r>
          </a:p>
          <a:p>
            <a:pPr marL="0" indent="0">
              <a:buNone/>
            </a:pPr>
            <a:r>
              <a:rPr lang="en-GB" sz="1400" b="1" dirty="0" smtClean="0"/>
              <a:t>Causes </a:t>
            </a:r>
            <a:r>
              <a:rPr lang="en-GB" sz="1400" b="1" noProof="0" dirty="0" smtClean="0"/>
              <a:t>multifactorial  </a:t>
            </a:r>
            <a:endParaRPr lang="en-GB" sz="1400" b="1" noProof="0" dirty="0"/>
          </a:p>
          <a:p>
            <a:r>
              <a:rPr lang="en-GB" sz="1400" noProof="0" dirty="0"/>
              <a:t>Neurological –  oral motor dysfunction, GORD delayed gastric emptying, gut motility issues</a:t>
            </a:r>
          </a:p>
          <a:p>
            <a:r>
              <a:rPr lang="en-GB" sz="1400" noProof="0" dirty="0"/>
              <a:t>Motor impairment – delayed colonic transit time</a:t>
            </a:r>
          </a:p>
          <a:p>
            <a:r>
              <a:rPr lang="en-GB" sz="1400" noProof="0" dirty="0"/>
              <a:t>Decreased mobility – inability to sit/squat</a:t>
            </a:r>
          </a:p>
          <a:p>
            <a:r>
              <a:rPr lang="en-GB" sz="1400" noProof="0" dirty="0"/>
              <a:t>Nutritional factors - fluid, fibre </a:t>
            </a:r>
            <a:r>
              <a:rPr lang="en-GB" sz="1400" noProof="0" dirty="0" smtClean="0"/>
              <a:t>intake </a:t>
            </a:r>
            <a:endParaRPr lang="en-GB" sz="1400" noProof="0" dirty="0"/>
          </a:p>
          <a:p>
            <a:r>
              <a:rPr lang="en-GB" sz="1400" noProof="0" dirty="0"/>
              <a:t>Medications - the use of AED’s, Benzo, Baclofen, Clonidine frequently associated to </a:t>
            </a:r>
            <a:r>
              <a:rPr lang="en-GB" sz="1400" noProof="0" dirty="0" smtClean="0"/>
              <a:t>constipation</a:t>
            </a:r>
            <a:endParaRPr lang="en-GB" sz="1400" noProof="0" dirty="0"/>
          </a:p>
          <a:p>
            <a:endParaRPr lang="en-GB" sz="1400" noProof="0" dirty="0"/>
          </a:p>
        </p:txBody>
      </p:sp>
      <p:pic>
        <p:nvPicPr>
          <p:cNvPr id="1026" name="Picture 2" descr="bristol stool chart">
            <a:extLst>
              <a:ext uri="{FF2B5EF4-FFF2-40B4-BE49-F238E27FC236}">
                <a16:creationId xmlns:a16="http://schemas.microsoft.com/office/drawing/2014/main" xmlns="" id="{E8B25F04-8A00-4A72-C450-F9FBF82929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4027" y="0"/>
            <a:ext cx="2999973" cy="514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1316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AA098D-FA58-4899-C43F-E8639762509F}"/>
              </a:ext>
            </a:extLst>
          </p:cNvPr>
          <p:cNvSpPr>
            <a:spLocks noGrp="1"/>
          </p:cNvSpPr>
          <p:nvPr>
            <p:ph type="title"/>
          </p:nvPr>
        </p:nvSpPr>
        <p:spPr>
          <a:xfrm>
            <a:off x="485999" y="681350"/>
            <a:ext cx="8168000" cy="442700"/>
          </a:xfrm>
        </p:spPr>
        <p:txBody>
          <a:bodyPr/>
          <a:lstStyle/>
          <a:p>
            <a:r>
              <a:rPr lang="en-GB" sz="2400" noProof="0" dirty="0">
                <a:latin typeface="+mn-lt"/>
              </a:rPr>
              <a:t>Constipation</a:t>
            </a:r>
            <a:r>
              <a:rPr lang="en-GB" sz="2400" noProof="0" dirty="0"/>
              <a:t> </a:t>
            </a:r>
          </a:p>
        </p:txBody>
      </p:sp>
      <p:sp>
        <p:nvSpPr>
          <p:cNvPr id="4" name="Text Placeholder 3">
            <a:extLst>
              <a:ext uri="{FF2B5EF4-FFF2-40B4-BE49-F238E27FC236}">
                <a16:creationId xmlns:a16="http://schemas.microsoft.com/office/drawing/2014/main" xmlns="" id="{2D0D68F3-0A43-956A-53F4-562793229DDF}"/>
              </a:ext>
            </a:extLst>
          </p:cNvPr>
          <p:cNvSpPr>
            <a:spLocks noGrp="1"/>
          </p:cNvSpPr>
          <p:nvPr>
            <p:ph type="body" sz="quarter" idx="17"/>
          </p:nvPr>
        </p:nvSpPr>
        <p:spPr/>
        <p:txBody>
          <a:bodyPr/>
          <a:lstStyle/>
          <a:p>
            <a:pPr marL="0" indent="0">
              <a:buNone/>
            </a:pPr>
            <a:r>
              <a:rPr lang="en-GB" b="1" noProof="0" dirty="0"/>
              <a:t>Impact</a:t>
            </a:r>
          </a:p>
          <a:p>
            <a:r>
              <a:rPr lang="en-GB" noProof="0" dirty="0">
                <a:solidFill>
                  <a:schemeClr val="tx1"/>
                </a:solidFill>
              </a:rPr>
              <a:t>Pain (gastric dystonia)</a:t>
            </a:r>
          </a:p>
          <a:p>
            <a:r>
              <a:rPr lang="en-GB" noProof="0" dirty="0">
                <a:solidFill>
                  <a:schemeClr val="tx1"/>
                </a:solidFill>
              </a:rPr>
              <a:t>Poor appetite</a:t>
            </a:r>
          </a:p>
          <a:p>
            <a:r>
              <a:rPr lang="en-GB" noProof="0" dirty="0">
                <a:solidFill>
                  <a:schemeClr val="tx1"/>
                </a:solidFill>
              </a:rPr>
              <a:t> Feeding intolerance</a:t>
            </a:r>
          </a:p>
          <a:p>
            <a:r>
              <a:rPr lang="en-GB" noProof="0" dirty="0">
                <a:solidFill>
                  <a:schemeClr val="tx1"/>
                </a:solidFill>
              </a:rPr>
              <a:t>Vomiting</a:t>
            </a:r>
          </a:p>
          <a:p>
            <a:r>
              <a:rPr lang="en-GB" noProof="0" dirty="0">
                <a:solidFill>
                  <a:schemeClr val="tx1"/>
                </a:solidFill>
              </a:rPr>
              <a:t> Impact </a:t>
            </a:r>
            <a:r>
              <a:rPr lang="en-GB" dirty="0">
                <a:solidFill>
                  <a:schemeClr val="tx1"/>
                </a:solidFill>
              </a:rPr>
              <a:t>on </a:t>
            </a:r>
            <a:r>
              <a:rPr lang="en-GB" dirty="0" smtClean="0">
                <a:solidFill>
                  <a:schemeClr val="tx1"/>
                </a:solidFill>
              </a:rPr>
              <a:t>seizures</a:t>
            </a:r>
            <a:r>
              <a:rPr lang="en-GB" noProof="0" dirty="0" smtClean="0">
                <a:solidFill>
                  <a:schemeClr val="tx1"/>
                </a:solidFill>
              </a:rPr>
              <a:t> </a:t>
            </a:r>
            <a:r>
              <a:rPr lang="en-GB" noProof="0" dirty="0">
                <a:solidFill>
                  <a:schemeClr val="tx1"/>
                </a:solidFill>
              </a:rPr>
              <a:t>(Gabrielsson et al., 2023; </a:t>
            </a:r>
            <a:r>
              <a:rPr lang="en-GB" noProof="0" dirty="0" err="1">
                <a:solidFill>
                  <a:schemeClr val="tx1"/>
                </a:solidFill>
              </a:rPr>
              <a:t>Avonio</a:t>
            </a:r>
            <a:r>
              <a:rPr lang="en-GB" noProof="0" dirty="0">
                <a:solidFill>
                  <a:schemeClr val="tx1"/>
                </a:solidFill>
              </a:rPr>
              <a:t> et al., 2021</a:t>
            </a:r>
            <a:r>
              <a:rPr lang="en-GB" noProof="0" dirty="0" smtClean="0">
                <a:solidFill>
                  <a:schemeClr val="tx1"/>
                </a:solidFill>
              </a:rPr>
              <a:t>)</a:t>
            </a:r>
            <a:endParaRPr lang="en-GB" noProof="0" dirty="0">
              <a:solidFill>
                <a:schemeClr val="tx1"/>
              </a:solidFill>
            </a:endParaRPr>
          </a:p>
        </p:txBody>
      </p:sp>
    </p:spTree>
    <p:extLst>
      <p:ext uri="{BB962C8B-B14F-4D97-AF65-F5344CB8AC3E}">
        <p14:creationId xmlns:p14="http://schemas.microsoft.com/office/powerpoint/2010/main" val="38917858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5B39111D-88DE-E4EA-D853-B9A2E80F4D72}"/>
              </a:ext>
            </a:extLst>
          </p:cNvPr>
          <p:cNvSpPr/>
          <p:nvPr/>
        </p:nvSpPr>
        <p:spPr>
          <a:xfrm>
            <a:off x="3336131" y="1207294"/>
            <a:ext cx="1457325" cy="9144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200" baseline="0" noProof="0" dirty="0">
                <a:solidFill>
                  <a:schemeClr val="bg1"/>
                </a:solidFill>
              </a:rPr>
              <a:t>Early recognition</a:t>
            </a:r>
          </a:p>
        </p:txBody>
      </p:sp>
      <p:sp>
        <p:nvSpPr>
          <p:cNvPr id="8" name="Rectangle: Rounded Corners 7">
            <a:extLst>
              <a:ext uri="{FF2B5EF4-FFF2-40B4-BE49-F238E27FC236}">
                <a16:creationId xmlns:a16="http://schemas.microsoft.com/office/drawing/2014/main" xmlns="" id="{0E0A3F0E-BD34-3A44-4F79-7BD509736476}"/>
              </a:ext>
            </a:extLst>
          </p:cNvPr>
          <p:cNvSpPr/>
          <p:nvPr/>
        </p:nvSpPr>
        <p:spPr>
          <a:xfrm>
            <a:off x="1285874" y="2220833"/>
            <a:ext cx="1457325" cy="9144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200" noProof="0" dirty="0">
                <a:solidFill>
                  <a:schemeClr val="bg1"/>
                </a:solidFill>
              </a:rPr>
              <a:t>Adequate fluid </a:t>
            </a:r>
            <a:endParaRPr lang="en-GB" sz="1200" baseline="0" noProof="0" dirty="0">
              <a:solidFill>
                <a:schemeClr val="bg1"/>
              </a:solidFill>
            </a:endParaRPr>
          </a:p>
        </p:txBody>
      </p:sp>
      <p:sp>
        <p:nvSpPr>
          <p:cNvPr id="9" name="Rectangle: Rounded Corners 8">
            <a:extLst>
              <a:ext uri="{FF2B5EF4-FFF2-40B4-BE49-F238E27FC236}">
                <a16:creationId xmlns:a16="http://schemas.microsoft.com/office/drawing/2014/main" xmlns="" id="{921DCED6-BB4F-5A7F-0881-0CC0FB6A5C7A}"/>
              </a:ext>
            </a:extLst>
          </p:cNvPr>
          <p:cNvSpPr/>
          <p:nvPr/>
        </p:nvSpPr>
        <p:spPr>
          <a:xfrm>
            <a:off x="3385136" y="2249040"/>
            <a:ext cx="1457325" cy="968029"/>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GB" sz="1200" noProof="0" dirty="0">
                <a:solidFill>
                  <a:schemeClr val="bg1"/>
                </a:solidFill>
              </a:rPr>
              <a:t>Adequate fibre </a:t>
            </a:r>
          </a:p>
          <a:p>
            <a:pPr algn="l"/>
            <a:endParaRPr lang="en-GB" sz="1200" baseline="0" noProof="0" dirty="0">
              <a:solidFill>
                <a:schemeClr val="bg1"/>
              </a:solidFill>
            </a:endParaRPr>
          </a:p>
        </p:txBody>
      </p:sp>
      <p:sp>
        <p:nvSpPr>
          <p:cNvPr id="10" name="Rectangle: Rounded Corners 9">
            <a:extLst>
              <a:ext uri="{FF2B5EF4-FFF2-40B4-BE49-F238E27FC236}">
                <a16:creationId xmlns:a16="http://schemas.microsoft.com/office/drawing/2014/main" xmlns="" id="{484F404C-D062-DBAD-E99D-693BC2D9641B}"/>
              </a:ext>
            </a:extLst>
          </p:cNvPr>
          <p:cNvSpPr/>
          <p:nvPr/>
        </p:nvSpPr>
        <p:spPr>
          <a:xfrm>
            <a:off x="5425869" y="2282832"/>
            <a:ext cx="1457325" cy="948095"/>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US" sz="1200" baseline="0" noProof="0" dirty="0">
                <a:solidFill>
                  <a:schemeClr val="bg1"/>
                </a:solidFill>
              </a:rPr>
              <a:t>Mobility/stander/ma</a:t>
            </a:r>
            <a:r>
              <a:rPr lang="en-US" sz="1200" dirty="0" err="1">
                <a:solidFill>
                  <a:schemeClr val="bg1"/>
                </a:solidFill>
              </a:rPr>
              <a:t>ssage</a:t>
            </a:r>
            <a:endParaRPr lang="en-GB" sz="1200" baseline="0" noProof="0" dirty="0">
              <a:solidFill>
                <a:schemeClr val="bg1"/>
              </a:solidFill>
            </a:endParaRPr>
          </a:p>
        </p:txBody>
      </p:sp>
      <p:sp>
        <p:nvSpPr>
          <p:cNvPr id="11" name="Rectangle: Rounded Corners 10">
            <a:extLst>
              <a:ext uri="{FF2B5EF4-FFF2-40B4-BE49-F238E27FC236}">
                <a16:creationId xmlns:a16="http://schemas.microsoft.com/office/drawing/2014/main" xmlns="" id="{C9B188D8-C67B-DD86-1A5E-EA4BB4DF0B02}"/>
              </a:ext>
            </a:extLst>
          </p:cNvPr>
          <p:cNvSpPr/>
          <p:nvPr/>
        </p:nvSpPr>
        <p:spPr>
          <a:xfrm>
            <a:off x="1362075" y="3514313"/>
            <a:ext cx="1457325" cy="9144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US" sz="1200" baseline="0" noProof="0" dirty="0">
                <a:solidFill>
                  <a:schemeClr val="bg1"/>
                </a:solidFill>
              </a:rPr>
              <a:t>‘Mush’</a:t>
            </a:r>
          </a:p>
          <a:p>
            <a:pPr algn="ctr"/>
            <a:r>
              <a:rPr lang="en-US" sz="1200" dirty="0">
                <a:solidFill>
                  <a:schemeClr val="bg1"/>
                </a:solidFill>
              </a:rPr>
              <a:t>Stool softener</a:t>
            </a:r>
            <a:endParaRPr lang="en-GB" sz="1200" baseline="0" noProof="0" dirty="0">
              <a:solidFill>
                <a:schemeClr val="bg1"/>
              </a:solidFill>
            </a:endParaRPr>
          </a:p>
        </p:txBody>
      </p:sp>
      <p:sp>
        <p:nvSpPr>
          <p:cNvPr id="12" name="Rectangle: Rounded Corners 11">
            <a:extLst>
              <a:ext uri="{FF2B5EF4-FFF2-40B4-BE49-F238E27FC236}">
                <a16:creationId xmlns:a16="http://schemas.microsoft.com/office/drawing/2014/main" xmlns="" id="{DB41E857-006E-98B5-6401-3A4504AD444C}"/>
              </a:ext>
            </a:extLst>
          </p:cNvPr>
          <p:cNvSpPr/>
          <p:nvPr/>
        </p:nvSpPr>
        <p:spPr>
          <a:xfrm>
            <a:off x="3414711" y="3547750"/>
            <a:ext cx="1457325" cy="9144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US" sz="1200" baseline="0" noProof="0" dirty="0">
                <a:solidFill>
                  <a:schemeClr val="bg1"/>
                </a:solidFill>
              </a:rPr>
              <a:t>‘Push’</a:t>
            </a:r>
          </a:p>
          <a:p>
            <a:pPr algn="ctr"/>
            <a:r>
              <a:rPr lang="en-US" sz="1200" dirty="0">
                <a:solidFill>
                  <a:schemeClr val="bg1"/>
                </a:solidFill>
              </a:rPr>
              <a:t>Stimulant</a:t>
            </a:r>
            <a:endParaRPr lang="en-GB" sz="1200" baseline="0" noProof="0" dirty="0">
              <a:solidFill>
                <a:schemeClr val="bg1"/>
              </a:solidFill>
            </a:endParaRPr>
          </a:p>
        </p:txBody>
      </p:sp>
      <p:sp>
        <p:nvSpPr>
          <p:cNvPr id="13" name="Rectangle: Rounded Corners 12">
            <a:extLst>
              <a:ext uri="{FF2B5EF4-FFF2-40B4-BE49-F238E27FC236}">
                <a16:creationId xmlns:a16="http://schemas.microsoft.com/office/drawing/2014/main" xmlns="" id="{B4BD4DDB-9E11-F949-3E7E-E7674E4C28EC}"/>
              </a:ext>
            </a:extLst>
          </p:cNvPr>
          <p:cNvSpPr/>
          <p:nvPr/>
        </p:nvSpPr>
        <p:spPr>
          <a:xfrm>
            <a:off x="5392341" y="3547750"/>
            <a:ext cx="1457325" cy="914400"/>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US" sz="1200" dirty="0">
                <a:solidFill>
                  <a:schemeClr val="bg1"/>
                </a:solidFill>
              </a:rPr>
              <a:t>‘G</a:t>
            </a:r>
            <a:r>
              <a:rPr lang="en-GB" sz="1200" dirty="0">
                <a:solidFill>
                  <a:schemeClr val="bg1"/>
                </a:solidFill>
              </a:rPr>
              <a:t>ush’</a:t>
            </a:r>
          </a:p>
          <a:p>
            <a:pPr algn="ctr"/>
            <a:r>
              <a:rPr lang="en-GB" sz="1200" baseline="0" noProof="0" dirty="0">
                <a:solidFill>
                  <a:schemeClr val="bg1"/>
                </a:solidFill>
              </a:rPr>
              <a:t>Osmotic </a:t>
            </a:r>
          </a:p>
        </p:txBody>
      </p:sp>
      <p:cxnSp>
        <p:nvCxnSpPr>
          <p:cNvPr id="6" name="Straight Connector 5">
            <a:extLst>
              <a:ext uri="{FF2B5EF4-FFF2-40B4-BE49-F238E27FC236}">
                <a16:creationId xmlns:a16="http://schemas.microsoft.com/office/drawing/2014/main" xmlns="" id="{2EFBB39D-A76F-D1B6-AC7C-1E74D7308037}"/>
              </a:ext>
            </a:extLst>
          </p:cNvPr>
          <p:cNvCxnSpPr>
            <a:cxnSpLocks/>
          </p:cNvCxnSpPr>
          <p:nvPr/>
        </p:nvCxnSpPr>
        <p:spPr>
          <a:xfrm>
            <a:off x="2014536" y="2054591"/>
            <a:ext cx="4115490" cy="367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DD55CB5D-0C2E-7D62-2786-7CC6853426CE}"/>
              </a:ext>
            </a:extLst>
          </p:cNvPr>
          <p:cNvCxnSpPr>
            <a:cxnSpLocks/>
          </p:cNvCxnSpPr>
          <p:nvPr/>
        </p:nvCxnSpPr>
        <p:spPr>
          <a:xfrm>
            <a:off x="1992410" y="2039858"/>
            <a:ext cx="1" cy="180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D6B8870A-0B07-B78E-0615-07777FFE4AF8}"/>
              </a:ext>
            </a:extLst>
          </p:cNvPr>
          <p:cNvCxnSpPr>
            <a:cxnSpLocks/>
            <a:endCxn id="10" idx="0"/>
          </p:cNvCxnSpPr>
          <p:nvPr/>
        </p:nvCxnSpPr>
        <p:spPr>
          <a:xfrm>
            <a:off x="6154531" y="2054591"/>
            <a:ext cx="1" cy="228241"/>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4E7D5609-8CF4-77F2-3BA4-A1D87A494154}"/>
              </a:ext>
            </a:extLst>
          </p:cNvPr>
          <p:cNvCxnSpPr>
            <a:cxnSpLocks/>
          </p:cNvCxnSpPr>
          <p:nvPr/>
        </p:nvCxnSpPr>
        <p:spPr>
          <a:xfrm>
            <a:off x="2090737" y="3326698"/>
            <a:ext cx="4063792" cy="2291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31332AF9-885E-B5DF-60C5-02614D85CB02}"/>
              </a:ext>
            </a:extLst>
          </p:cNvPr>
          <p:cNvCxnSpPr>
            <a:cxnSpLocks/>
            <a:endCxn id="11" idx="0"/>
          </p:cNvCxnSpPr>
          <p:nvPr/>
        </p:nvCxnSpPr>
        <p:spPr>
          <a:xfrm>
            <a:off x="2090737" y="3315431"/>
            <a:ext cx="1" cy="1988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xmlns="" id="{8779AD22-78A9-D031-8500-B4E9DEA282E3}"/>
              </a:ext>
            </a:extLst>
          </p:cNvPr>
          <p:cNvCxnSpPr/>
          <p:nvPr/>
        </p:nvCxnSpPr>
        <p:spPr>
          <a:xfrm>
            <a:off x="4143373" y="3339926"/>
            <a:ext cx="0" cy="74946"/>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xmlns="" id="{95E6A742-C466-7892-D5D3-849A24D03D78}"/>
              </a:ext>
            </a:extLst>
          </p:cNvPr>
          <p:cNvCxnSpPr>
            <a:cxnSpLocks/>
          </p:cNvCxnSpPr>
          <p:nvPr/>
        </p:nvCxnSpPr>
        <p:spPr>
          <a:xfrm>
            <a:off x="6086475" y="3349613"/>
            <a:ext cx="0" cy="164700"/>
          </a:xfrm>
          <a:prstGeom prst="line">
            <a:avLst/>
          </a:prstGeom>
        </p:spPr>
        <p:style>
          <a:lnRef idx="1">
            <a:schemeClr val="accent1"/>
          </a:lnRef>
          <a:fillRef idx="0">
            <a:schemeClr val="accent1"/>
          </a:fillRef>
          <a:effectRef idx="0">
            <a:schemeClr val="accent1"/>
          </a:effectRef>
          <a:fontRef idx="minor">
            <a:schemeClr val="tx1"/>
          </a:fontRef>
        </p:style>
      </p:cxnSp>
      <p:pic>
        <p:nvPicPr>
          <p:cNvPr id="1028" name="Picture 4" descr="Water Glass Color icon SVG Vector &amp; PNG Free Download | UXWing">
            <a:extLst>
              <a:ext uri="{FF2B5EF4-FFF2-40B4-BE49-F238E27FC236}">
                <a16:creationId xmlns:a16="http://schemas.microsoft.com/office/drawing/2014/main" xmlns="" id="{CE27AA4A-B7C8-6927-FE87-81247E77E9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181828" y="2684264"/>
            <a:ext cx="226304" cy="3724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lasses - Free fashion icons">
            <a:extLst>
              <a:ext uri="{FF2B5EF4-FFF2-40B4-BE49-F238E27FC236}">
                <a16:creationId xmlns:a16="http://schemas.microsoft.com/office/drawing/2014/main" xmlns="" id="{15CBCD19-CF24-BDB2-6EE3-EB147FA1CB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073" y="1616676"/>
            <a:ext cx="371476" cy="37147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ruits and vegetables - Free commerce ...">
            <a:extLst>
              <a:ext uri="{FF2B5EF4-FFF2-40B4-BE49-F238E27FC236}">
                <a16:creationId xmlns:a16="http://schemas.microsoft.com/office/drawing/2014/main" xmlns="" id="{2FF8F0C0-350C-6B2B-C2C9-9B8AD9221D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863073" y="2774347"/>
            <a:ext cx="464443" cy="39149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habilitation - Free people icons">
            <a:extLst>
              <a:ext uri="{FF2B5EF4-FFF2-40B4-BE49-F238E27FC236}">
                <a16:creationId xmlns:a16="http://schemas.microsoft.com/office/drawing/2014/main" xmlns="" id="{E05A53FA-E297-D905-91AD-5F92CC0832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0012" y="2835125"/>
            <a:ext cx="344484" cy="34448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ee related image detail. Movicol Sachets 8 – Cura Pharm">
            <a:extLst>
              <a:ext uri="{FF2B5EF4-FFF2-40B4-BE49-F238E27FC236}">
                <a16:creationId xmlns:a16="http://schemas.microsoft.com/office/drawing/2014/main" xmlns="" id="{3D20A30C-73A7-97DF-6A08-DDA909B031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0012" y="4108685"/>
            <a:ext cx="320028" cy="3200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xmlns="" id="{FE28CB0C-96CB-C8D0-E78F-48B978D9F571}"/>
              </a:ext>
            </a:extLst>
          </p:cNvPr>
          <p:cNvPicPr>
            <a:picLocks noChangeAspect="1"/>
          </p:cNvPicPr>
          <p:nvPr/>
        </p:nvPicPr>
        <p:blipFill>
          <a:blip r:embed="rId8"/>
          <a:stretch>
            <a:fillRect/>
          </a:stretch>
        </p:blipFill>
        <p:spPr>
          <a:xfrm>
            <a:off x="1766372" y="4040939"/>
            <a:ext cx="613388" cy="342864"/>
          </a:xfrm>
          <a:prstGeom prst="rect">
            <a:avLst/>
          </a:prstGeom>
        </p:spPr>
      </p:pic>
      <p:pic>
        <p:nvPicPr>
          <p:cNvPr id="5" name="Picture 4" descr="Laxative Health Star Suppository 12 per Box 10 mg Strength Bisacodyl ...">
            <a:extLst>
              <a:ext uri="{FF2B5EF4-FFF2-40B4-BE49-F238E27FC236}">
                <a16:creationId xmlns:a16="http://schemas.microsoft.com/office/drawing/2014/main" xmlns="" id="{658C1E17-717E-572E-AF48-5825B06D83A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63073" y="4081385"/>
            <a:ext cx="628650" cy="362627"/>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4">
            <a:extLst>
              <a:ext uri="{FF2B5EF4-FFF2-40B4-BE49-F238E27FC236}">
                <a16:creationId xmlns:a16="http://schemas.microsoft.com/office/drawing/2014/main" xmlns="" id="{2E50B6F4-F35E-C5B6-78ED-4D77758821BB}"/>
              </a:ext>
            </a:extLst>
          </p:cNvPr>
          <p:cNvSpPr>
            <a:spLocks noGrp="1"/>
          </p:cNvSpPr>
          <p:nvPr>
            <p:ph type="title"/>
          </p:nvPr>
        </p:nvSpPr>
        <p:spPr/>
        <p:txBody>
          <a:bodyPr/>
          <a:lstStyle/>
          <a:p>
            <a:r>
              <a:rPr lang="en-GB" sz="2400" dirty="0">
                <a:latin typeface="+mn-lt"/>
              </a:rPr>
              <a:t>Constipation - intervention</a:t>
            </a:r>
          </a:p>
        </p:txBody>
      </p:sp>
      <p:pic>
        <p:nvPicPr>
          <p:cNvPr id="2" name="Picture 4" descr="Water Glass Color icon SVG Vector &amp; PNG Free Download | UXWing">
            <a:extLst>
              <a:ext uri="{FF2B5EF4-FFF2-40B4-BE49-F238E27FC236}">
                <a16:creationId xmlns:a16="http://schemas.microsoft.com/office/drawing/2014/main" xmlns="" id="{272EA6D2-C4CD-6514-68AC-67D9E8721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846762" y="2692352"/>
            <a:ext cx="226304" cy="37243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xmlns="" id="{214E160D-9CD4-38C2-7024-5F6DD1863CF0}"/>
              </a:ext>
            </a:extLst>
          </p:cNvPr>
          <p:cNvSpPr/>
          <p:nvPr/>
        </p:nvSpPr>
        <p:spPr>
          <a:xfrm>
            <a:off x="7129463" y="2315700"/>
            <a:ext cx="1457325" cy="948095"/>
          </a:xfrm>
          <a:prstGeom prst="round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108000" rtlCol="0" anchor="t" anchorCtr="0"/>
          <a:lstStyle/>
          <a:p>
            <a:pPr algn="ctr"/>
            <a:r>
              <a:rPr lang="en-US" sz="1200" dirty="0">
                <a:solidFill>
                  <a:schemeClr val="bg1"/>
                </a:solidFill>
              </a:rPr>
              <a:t>Probiotics</a:t>
            </a:r>
            <a:endParaRPr lang="en-GB" sz="1200" baseline="0" noProof="0" dirty="0">
              <a:solidFill>
                <a:schemeClr val="bg1"/>
              </a:solidFill>
            </a:endParaRPr>
          </a:p>
        </p:txBody>
      </p:sp>
      <p:cxnSp>
        <p:nvCxnSpPr>
          <p:cNvPr id="17" name="Straight Connector 16">
            <a:extLst>
              <a:ext uri="{FF2B5EF4-FFF2-40B4-BE49-F238E27FC236}">
                <a16:creationId xmlns:a16="http://schemas.microsoft.com/office/drawing/2014/main" xmlns="" id="{879CF4B1-9ACC-52C5-BD74-E9F6AD746B06}"/>
              </a:ext>
            </a:extLst>
          </p:cNvPr>
          <p:cNvCxnSpPr/>
          <p:nvPr/>
        </p:nvCxnSpPr>
        <p:spPr>
          <a:xfrm>
            <a:off x="6154529" y="2091367"/>
            <a:ext cx="17035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960F53D4-1722-7A60-9790-FAC852ABFC09}"/>
              </a:ext>
            </a:extLst>
          </p:cNvPr>
          <p:cNvCxnSpPr>
            <a:cxnSpLocks/>
            <a:endCxn id="3" idx="0"/>
          </p:cNvCxnSpPr>
          <p:nvPr/>
        </p:nvCxnSpPr>
        <p:spPr>
          <a:xfrm>
            <a:off x="7858125" y="2121694"/>
            <a:ext cx="1" cy="194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A561E076-7265-2EA2-9687-7E34DBB4C65B}"/>
              </a:ext>
            </a:extLst>
          </p:cNvPr>
          <p:cNvCxnSpPr>
            <a:cxnSpLocks/>
            <a:stCxn id="7" idx="2"/>
          </p:cNvCxnSpPr>
          <p:nvPr/>
        </p:nvCxnSpPr>
        <p:spPr>
          <a:xfrm>
            <a:off x="4064794" y="2121694"/>
            <a:ext cx="0" cy="79303"/>
          </a:xfrm>
          <a:prstGeom prst="line">
            <a:avLst/>
          </a:prstGeom>
        </p:spPr>
        <p:style>
          <a:lnRef idx="1">
            <a:schemeClr val="accent1"/>
          </a:lnRef>
          <a:fillRef idx="0">
            <a:schemeClr val="accent1"/>
          </a:fillRef>
          <a:effectRef idx="0">
            <a:schemeClr val="accent1"/>
          </a:effectRef>
          <a:fontRef idx="minor">
            <a:schemeClr val="tx1"/>
          </a:fontRef>
        </p:style>
      </p:cxnSp>
      <p:pic>
        <p:nvPicPr>
          <p:cNvPr id="43" name="Picture 4" descr="Probiotics Icon - Free Download ...">
            <a:extLst>
              <a:ext uri="{FF2B5EF4-FFF2-40B4-BE49-F238E27FC236}">
                <a16:creationId xmlns:a16="http://schemas.microsoft.com/office/drawing/2014/main" xmlns="" id="{E6F61640-DD22-2867-4B05-4C9B52AB2E0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5105" y="2774347"/>
            <a:ext cx="425902" cy="42590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Water Glass Color icon SVG Vector &amp; PNG Free Download | UXWing">
            <a:extLst>
              <a:ext uri="{FF2B5EF4-FFF2-40B4-BE49-F238E27FC236}">
                <a16:creationId xmlns:a16="http://schemas.microsoft.com/office/drawing/2014/main" xmlns="" id="{DF03AA0F-DE7F-47F1-8EC0-1C89DC5DE1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53731" y="2692352"/>
            <a:ext cx="226304" cy="372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0570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535AA5-3B61-DF72-4536-95993AA70AD2}"/>
              </a:ext>
            </a:extLst>
          </p:cNvPr>
          <p:cNvSpPr>
            <a:spLocks noGrp="1"/>
          </p:cNvSpPr>
          <p:nvPr>
            <p:ph type="title"/>
          </p:nvPr>
        </p:nvSpPr>
        <p:spPr>
          <a:xfrm>
            <a:off x="487000" y="681350"/>
            <a:ext cx="8168000" cy="442700"/>
          </a:xfrm>
        </p:spPr>
        <p:txBody>
          <a:bodyPr/>
          <a:lstStyle/>
          <a:p>
            <a:r>
              <a:rPr lang="en-GB" sz="2400" dirty="0">
                <a:latin typeface="+mn-lt"/>
              </a:rPr>
              <a:t>Undernutrition</a:t>
            </a:r>
            <a:r>
              <a:rPr lang="en-GB" sz="2400" dirty="0"/>
              <a:t> </a:t>
            </a:r>
          </a:p>
        </p:txBody>
      </p:sp>
      <p:sp>
        <p:nvSpPr>
          <p:cNvPr id="4" name="Text Placeholder 3">
            <a:extLst>
              <a:ext uri="{FF2B5EF4-FFF2-40B4-BE49-F238E27FC236}">
                <a16:creationId xmlns:a16="http://schemas.microsoft.com/office/drawing/2014/main" xmlns="" id="{BFD6337D-5F08-5C27-BC94-9B8DA9A3198A}"/>
              </a:ext>
            </a:extLst>
          </p:cNvPr>
          <p:cNvSpPr>
            <a:spLocks noGrp="1"/>
          </p:cNvSpPr>
          <p:nvPr>
            <p:ph type="body" sz="quarter" idx="17"/>
          </p:nvPr>
        </p:nvSpPr>
        <p:spPr>
          <a:xfrm>
            <a:off x="487000" y="1124050"/>
            <a:ext cx="8168000" cy="3212810"/>
          </a:xfrm>
        </p:spPr>
        <p:txBody>
          <a:bodyPr/>
          <a:lstStyle/>
          <a:p>
            <a:r>
              <a:rPr lang="en-GB" sz="1400" dirty="0">
                <a:solidFill>
                  <a:schemeClr val="tx1"/>
                </a:solidFill>
              </a:rPr>
              <a:t>Poor nutritional status common in children with CP (29-48% (Europe/USA/Australia- but much higher in lower income countries) which increases with severity. </a:t>
            </a:r>
          </a:p>
          <a:p>
            <a:r>
              <a:rPr lang="en-GB" sz="1400" dirty="0">
                <a:solidFill>
                  <a:schemeClr val="tx1"/>
                </a:solidFill>
              </a:rPr>
              <a:t>Higher GMFCS level was associated with risk of undernutrition and negative changes in body composition (Aydin et al., 2018).  </a:t>
            </a:r>
          </a:p>
          <a:p>
            <a:pPr marL="0" indent="0" algn="l">
              <a:buNone/>
            </a:pPr>
            <a:r>
              <a:rPr lang="en-GB" sz="1400" b="1" dirty="0">
                <a:solidFill>
                  <a:srgbClr val="000000"/>
                </a:solidFill>
              </a:rPr>
              <a:t>M</a:t>
            </a:r>
            <a:r>
              <a:rPr lang="en-GB" sz="1400" b="1" i="0" u="none" strike="noStrike" baseline="0" dirty="0">
                <a:solidFill>
                  <a:srgbClr val="000000"/>
                </a:solidFill>
              </a:rPr>
              <a:t>alnutrition in </a:t>
            </a:r>
            <a:r>
              <a:rPr lang="en-US" sz="1400" b="1" i="0" u="none" strike="noStrike" baseline="0" dirty="0">
                <a:solidFill>
                  <a:srgbClr val="000000"/>
                </a:solidFill>
              </a:rPr>
              <a:t>CP has been associated with:</a:t>
            </a:r>
          </a:p>
          <a:p>
            <a:pPr algn="l"/>
            <a:r>
              <a:rPr lang="en-US" sz="1400" b="0" i="0" u="none" strike="noStrike" baseline="0" dirty="0">
                <a:solidFill>
                  <a:srgbClr val="000000"/>
                </a:solidFill>
              </a:rPr>
              <a:t> Increased </a:t>
            </a:r>
            <a:r>
              <a:rPr lang="en-US" sz="1400" dirty="0">
                <a:solidFill>
                  <a:srgbClr val="000000"/>
                </a:solidFill>
              </a:rPr>
              <a:t>hospital admission</a:t>
            </a:r>
            <a:r>
              <a:rPr lang="en-US" sz="1400" b="0" i="0" u="none" strike="noStrike" baseline="0" dirty="0">
                <a:solidFill>
                  <a:srgbClr val="000000"/>
                </a:solidFill>
              </a:rPr>
              <a:t> </a:t>
            </a:r>
          </a:p>
          <a:p>
            <a:pPr algn="l"/>
            <a:r>
              <a:rPr lang="en-US" sz="1400" dirty="0">
                <a:solidFill>
                  <a:srgbClr val="000000"/>
                </a:solidFill>
              </a:rPr>
              <a:t>Impact brain growth → adverse neurodevelopmental outcomes in infants</a:t>
            </a:r>
            <a:endParaRPr lang="en-US" sz="1400" b="0" i="0" u="none" strike="noStrike" baseline="0" dirty="0">
              <a:solidFill>
                <a:srgbClr val="000000"/>
              </a:solidFill>
            </a:endParaRPr>
          </a:p>
          <a:p>
            <a:pPr algn="l"/>
            <a:r>
              <a:rPr lang="en-US" sz="1400" dirty="0">
                <a:solidFill>
                  <a:srgbClr val="000000"/>
                </a:solidFill>
              </a:rPr>
              <a:t>L</a:t>
            </a:r>
            <a:r>
              <a:rPr lang="en-US" sz="1400" b="0" i="0" u="none" strike="noStrike" baseline="0" dirty="0">
                <a:solidFill>
                  <a:srgbClr val="000000"/>
                </a:solidFill>
              </a:rPr>
              <a:t>imited participation in social activities for the child and the parents</a:t>
            </a:r>
          </a:p>
          <a:p>
            <a:pPr algn="l"/>
            <a:r>
              <a:rPr lang="en-US" sz="1400" b="0" i="0" u="none" strike="noStrike" baseline="0" dirty="0">
                <a:solidFill>
                  <a:srgbClr val="000000"/>
                </a:solidFill>
              </a:rPr>
              <a:t>Poor linear growth </a:t>
            </a:r>
            <a:endParaRPr lang="en-US" sz="1400" dirty="0">
              <a:solidFill>
                <a:srgbClr val="2197D2"/>
              </a:solidFill>
            </a:endParaRPr>
          </a:p>
          <a:p>
            <a:pPr algn="l"/>
            <a:r>
              <a:rPr lang="en-US" sz="1400" b="0" i="0" u="none" strike="noStrike" baseline="0" dirty="0">
                <a:solidFill>
                  <a:srgbClr val="000000"/>
                </a:solidFill>
              </a:rPr>
              <a:t>Diminished bone health </a:t>
            </a:r>
            <a:endParaRPr lang="en-US" sz="1400" b="0" i="0" u="none" strike="noStrike" baseline="0" dirty="0">
              <a:solidFill>
                <a:srgbClr val="2197D2"/>
              </a:solidFill>
            </a:endParaRPr>
          </a:p>
          <a:p>
            <a:pPr algn="l"/>
            <a:r>
              <a:rPr lang="en-GB" sz="1400" dirty="0">
                <a:solidFill>
                  <a:srgbClr val="000000"/>
                </a:solidFill>
              </a:rPr>
              <a:t>D</a:t>
            </a:r>
            <a:r>
              <a:rPr lang="en-GB" sz="1400" b="0" i="0" u="none" strike="noStrike" baseline="0" dirty="0">
                <a:solidFill>
                  <a:srgbClr val="000000"/>
                </a:solidFill>
              </a:rPr>
              <a:t>ecreased motor function</a:t>
            </a:r>
            <a:endParaRPr lang="en-GB" sz="1400" dirty="0"/>
          </a:p>
        </p:txBody>
      </p:sp>
    </p:spTree>
    <p:extLst>
      <p:ext uri="{BB962C8B-B14F-4D97-AF65-F5344CB8AC3E}">
        <p14:creationId xmlns:p14="http://schemas.microsoft.com/office/powerpoint/2010/main" val="41272189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570B6E-20C7-FD04-454F-199B177A6AEB}"/>
              </a:ext>
            </a:extLst>
          </p:cNvPr>
          <p:cNvSpPr>
            <a:spLocks noGrp="1"/>
          </p:cNvSpPr>
          <p:nvPr>
            <p:ph type="title"/>
          </p:nvPr>
        </p:nvSpPr>
        <p:spPr>
          <a:xfrm>
            <a:off x="429900" y="621009"/>
            <a:ext cx="8168000" cy="442700"/>
          </a:xfrm>
        </p:spPr>
        <p:txBody>
          <a:bodyPr/>
          <a:lstStyle/>
          <a:p>
            <a:r>
              <a:rPr lang="en-GB" sz="2400" dirty="0">
                <a:latin typeface="+mn-lt"/>
              </a:rPr>
              <a:t>Determining the need for nutritional intervention </a:t>
            </a:r>
          </a:p>
        </p:txBody>
      </p:sp>
      <p:sp>
        <p:nvSpPr>
          <p:cNvPr id="4" name="Text Placeholder 3">
            <a:extLst>
              <a:ext uri="{FF2B5EF4-FFF2-40B4-BE49-F238E27FC236}">
                <a16:creationId xmlns:a16="http://schemas.microsoft.com/office/drawing/2014/main" xmlns="" id="{0E672EAB-070C-2ABC-3166-0B819E6F6FCC}"/>
              </a:ext>
            </a:extLst>
          </p:cNvPr>
          <p:cNvSpPr>
            <a:spLocks noGrp="1"/>
          </p:cNvSpPr>
          <p:nvPr>
            <p:ph type="body" sz="quarter" idx="17"/>
          </p:nvPr>
        </p:nvSpPr>
        <p:spPr/>
        <p:txBody>
          <a:bodyPr/>
          <a:lstStyle/>
          <a:p>
            <a:pPr marL="0" indent="0">
              <a:buNone/>
            </a:pPr>
            <a:endParaRPr lang="en-GB" dirty="0"/>
          </a:p>
          <a:p>
            <a:pPr>
              <a:buFont typeface="Wingdings" panose="05000000000000000000" pitchFamily="2" charset="2"/>
              <a:buChar char="Ø"/>
            </a:pPr>
            <a:r>
              <a:rPr lang="en-GB" dirty="0"/>
              <a:t>Plateaus in weight/growth</a:t>
            </a:r>
          </a:p>
          <a:p>
            <a:pPr>
              <a:buFont typeface="Wingdings" panose="05000000000000000000" pitchFamily="2" charset="2"/>
              <a:buChar char="Ø"/>
            </a:pPr>
            <a:r>
              <a:rPr lang="en-GB" dirty="0"/>
              <a:t>Evidence of low body fat stores in conjunction with low weight</a:t>
            </a:r>
          </a:p>
          <a:p>
            <a:pPr>
              <a:buFont typeface="Wingdings" panose="05000000000000000000" pitchFamily="2" charset="2"/>
              <a:buChar char="Ø"/>
            </a:pPr>
            <a:r>
              <a:rPr lang="en-GB" dirty="0"/>
              <a:t>Prolonged or stressful feeding/ dehydration/ chest infections</a:t>
            </a:r>
          </a:p>
          <a:p>
            <a:pPr>
              <a:buFont typeface="Wingdings" panose="05000000000000000000" pitchFamily="2" charset="2"/>
              <a:buChar char="Ø"/>
            </a:pPr>
            <a:r>
              <a:rPr lang="en-GB" dirty="0"/>
              <a:t>Inadequate micronutrient intake</a:t>
            </a:r>
          </a:p>
          <a:p>
            <a:pPr>
              <a:buFont typeface="Wingdings" panose="05000000000000000000" pitchFamily="2" charset="2"/>
              <a:buChar char="Ø"/>
            </a:pPr>
            <a:r>
              <a:rPr lang="en-GB" dirty="0"/>
              <a:t>Inadequate fluid intake </a:t>
            </a:r>
          </a:p>
          <a:p>
            <a:pPr marL="0" indent="0">
              <a:buNone/>
            </a:pPr>
            <a:r>
              <a:rPr lang="en-GB" sz="1400" dirty="0">
                <a:latin typeface="+mj-lt"/>
              </a:rPr>
              <a:t> </a:t>
            </a:r>
          </a:p>
        </p:txBody>
      </p:sp>
    </p:spTree>
    <p:extLst>
      <p:ext uri="{BB962C8B-B14F-4D97-AF65-F5344CB8AC3E}">
        <p14:creationId xmlns:p14="http://schemas.microsoft.com/office/powerpoint/2010/main" val="6765404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E4F85C-DA15-5B35-63E3-60DF65D17EF7}"/>
              </a:ext>
            </a:extLst>
          </p:cNvPr>
          <p:cNvSpPr>
            <a:spLocks noGrp="1"/>
          </p:cNvSpPr>
          <p:nvPr>
            <p:ph type="title"/>
          </p:nvPr>
        </p:nvSpPr>
        <p:spPr>
          <a:xfrm>
            <a:off x="487000" y="681350"/>
            <a:ext cx="8168000" cy="442700"/>
          </a:xfrm>
        </p:spPr>
        <p:txBody>
          <a:bodyPr/>
          <a:lstStyle/>
          <a:p>
            <a:r>
              <a:rPr lang="en-GB" sz="2400" dirty="0">
                <a:latin typeface="+mn-lt"/>
              </a:rPr>
              <a:t>Undernutrition – interventions </a:t>
            </a:r>
          </a:p>
        </p:txBody>
      </p:sp>
      <p:sp>
        <p:nvSpPr>
          <p:cNvPr id="4" name="Text Placeholder 3">
            <a:extLst>
              <a:ext uri="{FF2B5EF4-FFF2-40B4-BE49-F238E27FC236}">
                <a16:creationId xmlns:a16="http://schemas.microsoft.com/office/drawing/2014/main" xmlns="" id="{F7A57491-D8EE-F8E5-3856-AB4018C2027C}"/>
              </a:ext>
            </a:extLst>
          </p:cNvPr>
          <p:cNvSpPr>
            <a:spLocks noGrp="1"/>
          </p:cNvSpPr>
          <p:nvPr>
            <p:ph type="body" sz="quarter" idx="17"/>
          </p:nvPr>
        </p:nvSpPr>
        <p:spPr>
          <a:xfrm>
            <a:off x="487000" y="1124050"/>
            <a:ext cx="8168000" cy="3040757"/>
          </a:xfrm>
        </p:spPr>
        <p:txBody>
          <a:bodyPr/>
          <a:lstStyle/>
          <a:p>
            <a:r>
              <a:rPr lang="en-GB" sz="1200" dirty="0">
                <a:solidFill>
                  <a:schemeClr val="tx1"/>
                </a:solidFill>
              </a:rPr>
              <a:t>Multidisciplinary/ family centred </a:t>
            </a:r>
          </a:p>
          <a:p>
            <a:r>
              <a:rPr lang="en-GB" sz="1200" dirty="0">
                <a:solidFill>
                  <a:schemeClr val="tx1"/>
                </a:solidFill>
              </a:rPr>
              <a:t>Optimise medical issues (constipation, GORD, </a:t>
            </a:r>
            <a:r>
              <a:rPr lang="en-US" sz="1200" b="0" i="0" dirty="0">
                <a:solidFill>
                  <a:schemeClr val="tx1"/>
                </a:solidFill>
                <a:effectLst/>
              </a:rPr>
              <a:t>dental abnormalities, treating pain, treating depression, limiting </a:t>
            </a:r>
            <a:r>
              <a:rPr lang="en-US" sz="1200" dirty="0">
                <a:solidFill>
                  <a:schemeClr val="tx1"/>
                </a:solidFill>
              </a:rPr>
              <a:t>medication</a:t>
            </a:r>
            <a:r>
              <a:rPr lang="en-US" sz="1200" b="0" i="0" dirty="0">
                <a:solidFill>
                  <a:schemeClr val="tx1"/>
                </a:solidFill>
                <a:effectLst/>
              </a:rPr>
              <a:t> side effects). </a:t>
            </a:r>
            <a:endParaRPr lang="en-GB" sz="1200" dirty="0">
              <a:solidFill>
                <a:schemeClr val="tx1"/>
              </a:solidFill>
            </a:endParaRPr>
          </a:p>
          <a:p>
            <a:r>
              <a:rPr lang="en-GB" sz="1200" dirty="0">
                <a:solidFill>
                  <a:schemeClr val="tx1"/>
                </a:solidFill>
              </a:rPr>
              <a:t>Positioning</a:t>
            </a:r>
          </a:p>
          <a:p>
            <a:r>
              <a:rPr lang="en-GB" sz="1200" dirty="0">
                <a:solidFill>
                  <a:schemeClr val="tx1"/>
                </a:solidFill>
              </a:rPr>
              <a:t>Appropriate equipment – seating/feeding</a:t>
            </a:r>
          </a:p>
          <a:p>
            <a:r>
              <a:rPr lang="en-GB" sz="1200" dirty="0">
                <a:solidFill>
                  <a:schemeClr val="tx1"/>
                </a:solidFill>
              </a:rPr>
              <a:t>Smaller more frequent meals </a:t>
            </a:r>
          </a:p>
          <a:p>
            <a:r>
              <a:rPr lang="en-GB" sz="1200" dirty="0">
                <a:solidFill>
                  <a:schemeClr val="tx1"/>
                </a:solidFill>
              </a:rPr>
              <a:t>Adjusting food texture/fluid thickness</a:t>
            </a:r>
          </a:p>
          <a:p>
            <a:r>
              <a:rPr lang="en-GB" sz="1200" dirty="0">
                <a:solidFill>
                  <a:schemeClr val="tx1"/>
                </a:solidFill>
              </a:rPr>
              <a:t>Maximise energy density of foods/fluids– food fortification</a:t>
            </a:r>
          </a:p>
          <a:p>
            <a:r>
              <a:rPr lang="en-GB" sz="1200" dirty="0">
                <a:solidFill>
                  <a:schemeClr val="tx1"/>
                </a:solidFill>
              </a:rPr>
              <a:t>Oral nutritional supplements and fortifiers </a:t>
            </a:r>
          </a:p>
          <a:p>
            <a:r>
              <a:rPr lang="en-GB" sz="1200" dirty="0">
                <a:solidFill>
                  <a:schemeClr val="tx1"/>
                </a:solidFill>
              </a:rPr>
              <a:t>Micronutrient supplements</a:t>
            </a:r>
          </a:p>
          <a:p>
            <a:r>
              <a:rPr lang="en-GB" sz="1200" dirty="0">
                <a:solidFill>
                  <a:schemeClr val="tx1"/>
                </a:solidFill>
              </a:rPr>
              <a:t>Behavioural mealtime strategies/sensory techniques</a:t>
            </a:r>
          </a:p>
          <a:p>
            <a:r>
              <a:rPr lang="en-GB" sz="1200" dirty="0">
                <a:solidFill>
                  <a:schemeClr val="tx1"/>
                </a:solidFill>
              </a:rPr>
              <a:t>Involve school/respite/carers </a:t>
            </a:r>
          </a:p>
          <a:p>
            <a:r>
              <a:rPr lang="en-GB" sz="1200" dirty="0">
                <a:solidFill>
                  <a:schemeClr val="tx1"/>
                </a:solidFill>
              </a:rPr>
              <a:t>Consider short term/long term enteral feeding </a:t>
            </a:r>
          </a:p>
        </p:txBody>
      </p:sp>
      <p:pic>
        <p:nvPicPr>
          <p:cNvPr id="2056" name="Picture 8" descr="Cheese (Hard) | Love Food Hate Waste">
            <a:extLst>
              <a:ext uri="{FF2B5EF4-FFF2-40B4-BE49-F238E27FC236}">
                <a16:creationId xmlns:a16="http://schemas.microsoft.com/office/drawing/2014/main" xmlns="" id="{7B22B08A-D9C2-4CA9-F716-46DBC09DF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1639" y="333817"/>
            <a:ext cx="1138281" cy="5929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xmlns="" id="{4519F157-E156-36F9-A467-6DACA5D2CDDA}"/>
              </a:ext>
            </a:extLst>
          </p:cNvPr>
          <p:cNvPicPr>
            <a:picLocks noChangeAspect="1"/>
          </p:cNvPicPr>
          <p:nvPr/>
        </p:nvPicPr>
        <p:blipFill>
          <a:blip r:embed="rId4"/>
          <a:stretch>
            <a:fillRect/>
          </a:stretch>
        </p:blipFill>
        <p:spPr>
          <a:xfrm>
            <a:off x="7893844" y="1781538"/>
            <a:ext cx="1250156" cy="1250156"/>
          </a:xfrm>
          <a:prstGeom prst="rect">
            <a:avLst/>
          </a:prstGeom>
        </p:spPr>
      </p:pic>
      <p:pic>
        <p:nvPicPr>
          <p:cNvPr id="6" name="Picture 5">
            <a:extLst>
              <a:ext uri="{FF2B5EF4-FFF2-40B4-BE49-F238E27FC236}">
                <a16:creationId xmlns:a16="http://schemas.microsoft.com/office/drawing/2014/main" xmlns="" id="{456FF3F3-B29F-DAB2-20BE-EBE916216C03}"/>
              </a:ext>
            </a:extLst>
          </p:cNvPr>
          <p:cNvPicPr>
            <a:picLocks noChangeAspect="1"/>
          </p:cNvPicPr>
          <p:nvPr/>
        </p:nvPicPr>
        <p:blipFill>
          <a:blip r:embed="rId5"/>
          <a:stretch>
            <a:fillRect/>
          </a:stretch>
        </p:blipFill>
        <p:spPr>
          <a:xfrm>
            <a:off x="7275106" y="1860203"/>
            <a:ext cx="968128" cy="1076324"/>
          </a:xfrm>
          <a:prstGeom prst="rect">
            <a:avLst/>
          </a:prstGeom>
        </p:spPr>
      </p:pic>
      <p:pic>
        <p:nvPicPr>
          <p:cNvPr id="2064" name="Picture 16" descr="Nutrigen Childrens Vitamixin Sprinkles Powder- Sachets 30s : Amazon.co.uk:  Health &amp; Personal Care">
            <a:extLst>
              <a:ext uri="{FF2B5EF4-FFF2-40B4-BE49-F238E27FC236}">
                <a16:creationId xmlns:a16="http://schemas.microsoft.com/office/drawing/2014/main" xmlns="" id="{13F1CF13-D4ED-200F-5DDF-305F002D67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1233" y="3886484"/>
            <a:ext cx="877525" cy="65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8792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3102BE-8272-09EB-7678-D49B235688C4}"/>
              </a:ext>
            </a:extLst>
          </p:cNvPr>
          <p:cNvSpPr>
            <a:spLocks noGrp="1"/>
          </p:cNvSpPr>
          <p:nvPr>
            <p:ph type="title"/>
          </p:nvPr>
        </p:nvSpPr>
        <p:spPr>
          <a:xfrm>
            <a:off x="485999" y="681350"/>
            <a:ext cx="8168000" cy="442700"/>
          </a:xfrm>
        </p:spPr>
        <p:txBody>
          <a:bodyPr/>
          <a:lstStyle/>
          <a:p>
            <a:r>
              <a:rPr lang="en-GB" sz="2400" dirty="0">
                <a:latin typeface="+mn-lt"/>
              </a:rPr>
              <a:t>Food fortification </a:t>
            </a:r>
          </a:p>
        </p:txBody>
      </p:sp>
      <p:sp>
        <p:nvSpPr>
          <p:cNvPr id="4" name="Text Placeholder 3">
            <a:extLst>
              <a:ext uri="{FF2B5EF4-FFF2-40B4-BE49-F238E27FC236}">
                <a16:creationId xmlns:a16="http://schemas.microsoft.com/office/drawing/2014/main" xmlns="" id="{004DD5DD-5A97-6F87-607B-DC32CED56241}"/>
              </a:ext>
            </a:extLst>
          </p:cNvPr>
          <p:cNvSpPr>
            <a:spLocks noGrp="1"/>
          </p:cNvSpPr>
          <p:nvPr>
            <p:ph type="body" sz="quarter" idx="17"/>
          </p:nvPr>
        </p:nvSpPr>
        <p:spPr/>
        <p:txBody>
          <a:bodyPr/>
          <a:lstStyle/>
          <a:p>
            <a:r>
              <a:rPr lang="en-GB" dirty="0"/>
              <a:t>Butter x 2 pats = 72kcals</a:t>
            </a:r>
          </a:p>
          <a:p>
            <a:r>
              <a:rPr lang="en-GB" dirty="0"/>
              <a:t>Double cream x 50ml =223kcals</a:t>
            </a:r>
          </a:p>
          <a:p>
            <a:r>
              <a:rPr lang="en-GB" dirty="0"/>
              <a:t>Cheese x 2oz =  230kcals + protein + calcium </a:t>
            </a:r>
          </a:p>
          <a:p>
            <a:r>
              <a:rPr lang="en-GB" dirty="0"/>
              <a:t>Mayo x 1 dessert spoon = 90kcals</a:t>
            </a:r>
          </a:p>
          <a:p>
            <a:r>
              <a:rPr lang="en-GB" dirty="0"/>
              <a:t>Olive oil x 1 dessert spoon = 120kcals</a:t>
            </a:r>
          </a:p>
          <a:p>
            <a:r>
              <a:rPr lang="en-GB" dirty="0"/>
              <a:t>Peanut butter = </a:t>
            </a:r>
            <a:r>
              <a:rPr lang="en-GB" dirty="0" smtClean="0"/>
              <a:t>94kcals </a:t>
            </a:r>
            <a:r>
              <a:rPr lang="en-GB" dirty="0"/>
              <a:t>+ protein  or nut butter</a:t>
            </a:r>
          </a:p>
          <a:p>
            <a:r>
              <a:rPr lang="en-GB" dirty="0" err="1"/>
              <a:t>Procal</a:t>
            </a:r>
            <a:r>
              <a:rPr lang="en-GB" dirty="0"/>
              <a:t> powder </a:t>
            </a:r>
          </a:p>
          <a:p>
            <a:r>
              <a:rPr lang="en-GB" dirty="0"/>
              <a:t>Skimmed milk powder</a:t>
            </a:r>
          </a:p>
          <a:p>
            <a:r>
              <a:rPr lang="en-GB" dirty="0"/>
              <a:t>Avocado </a:t>
            </a:r>
          </a:p>
        </p:txBody>
      </p:sp>
      <p:pic>
        <p:nvPicPr>
          <p:cNvPr id="2052" name="Picture 4" descr="1 Tbsp Of Peanut Butter Nutrition Facts - Eat This Much">
            <a:extLst>
              <a:ext uri="{FF2B5EF4-FFF2-40B4-BE49-F238E27FC236}">
                <a16:creationId xmlns:a16="http://schemas.microsoft.com/office/drawing/2014/main" xmlns="" id="{5B8CB744-AF82-4227-1BEC-96589B12D7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5849" y="1124050"/>
            <a:ext cx="1411603" cy="10587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s Mayo Keto and Carbs in Mayonnaise (+ Keto Mayo Recipe) - IzzyCooking">
            <a:extLst>
              <a:ext uri="{FF2B5EF4-FFF2-40B4-BE49-F238E27FC236}">
                <a16:creationId xmlns:a16="http://schemas.microsoft.com/office/drawing/2014/main" xmlns="" id="{C3A3CF49-FCCC-8127-6841-28E0D6683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6329" y="2563042"/>
            <a:ext cx="1414577" cy="21218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7236223" y="105186"/>
            <a:ext cx="1151491" cy="797514"/>
          </a:xfrm>
          <a:prstGeom prst="rect">
            <a:avLst/>
          </a:prstGeom>
        </p:spPr>
      </p:pic>
    </p:spTree>
    <p:extLst>
      <p:ext uri="{BB962C8B-B14F-4D97-AF65-F5344CB8AC3E}">
        <p14:creationId xmlns:p14="http://schemas.microsoft.com/office/powerpoint/2010/main" val="27204688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2A3C07-1E68-34B4-7993-8528ADFCAAC4}"/>
              </a:ext>
            </a:extLst>
          </p:cNvPr>
          <p:cNvSpPr>
            <a:spLocks noGrp="1"/>
          </p:cNvSpPr>
          <p:nvPr>
            <p:ph type="title"/>
          </p:nvPr>
        </p:nvSpPr>
        <p:spPr>
          <a:xfrm>
            <a:off x="485999" y="732680"/>
            <a:ext cx="8168000" cy="442700"/>
          </a:xfrm>
        </p:spPr>
        <p:txBody>
          <a:bodyPr/>
          <a:lstStyle/>
          <a:p>
            <a:r>
              <a:rPr lang="en-GB" sz="2400" dirty="0">
                <a:latin typeface="+mn-lt"/>
              </a:rPr>
              <a:t>Oral nutritional supplements </a:t>
            </a:r>
          </a:p>
        </p:txBody>
      </p:sp>
      <p:pic>
        <p:nvPicPr>
          <p:cNvPr id="8" name="Picture 7">
            <a:extLst>
              <a:ext uri="{FF2B5EF4-FFF2-40B4-BE49-F238E27FC236}">
                <a16:creationId xmlns:a16="http://schemas.microsoft.com/office/drawing/2014/main" xmlns="" id="{002C1717-C107-9279-D46D-8B3EEB0066AF}"/>
              </a:ext>
            </a:extLst>
          </p:cNvPr>
          <p:cNvPicPr>
            <a:picLocks noChangeAspect="1"/>
          </p:cNvPicPr>
          <p:nvPr/>
        </p:nvPicPr>
        <p:blipFill>
          <a:blip r:embed="rId3"/>
          <a:stretch>
            <a:fillRect/>
          </a:stretch>
        </p:blipFill>
        <p:spPr>
          <a:xfrm>
            <a:off x="4009627" y="1588921"/>
            <a:ext cx="1085850" cy="1552575"/>
          </a:xfrm>
          <a:prstGeom prst="rect">
            <a:avLst/>
          </a:prstGeom>
        </p:spPr>
      </p:pic>
      <p:sp>
        <p:nvSpPr>
          <p:cNvPr id="10" name="AutoShape 4" descr="Buy Fortini Smoothie Multi Fibre Berry Fruit flavour Online -200ml">
            <a:extLst>
              <a:ext uri="{FF2B5EF4-FFF2-40B4-BE49-F238E27FC236}">
                <a16:creationId xmlns:a16="http://schemas.microsoft.com/office/drawing/2014/main" xmlns="" id="{36A024E0-56DF-2FD1-2B66-C6B3951D41C6}"/>
              </a:ext>
            </a:extLst>
          </p:cNvPr>
          <p:cNvSpPr>
            <a:spLocks noGrp="1" noChangeAspect="1" noChangeArrowheads="1"/>
          </p:cNvSpPr>
          <p:nvPr>
            <p:ph type="body" sz="quarter" idx="17"/>
          </p:nvPr>
        </p:nvSpPr>
        <p:spPr bwMode="auto">
          <a:xfrm>
            <a:off x="175259" y="1559529"/>
            <a:ext cx="3853815" cy="268309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1" name="Picture 10">
            <a:extLst>
              <a:ext uri="{FF2B5EF4-FFF2-40B4-BE49-F238E27FC236}">
                <a16:creationId xmlns:a16="http://schemas.microsoft.com/office/drawing/2014/main" xmlns="" id="{0719C2B6-0F9A-7D6D-7359-986ABFEE94C6}"/>
              </a:ext>
            </a:extLst>
          </p:cNvPr>
          <p:cNvPicPr>
            <a:picLocks noChangeAspect="1"/>
          </p:cNvPicPr>
          <p:nvPr/>
        </p:nvPicPr>
        <p:blipFill>
          <a:blip r:embed="rId4"/>
          <a:stretch>
            <a:fillRect/>
          </a:stretch>
        </p:blipFill>
        <p:spPr>
          <a:xfrm>
            <a:off x="5095477" y="1667056"/>
            <a:ext cx="1203211" cy="1337679"/>
          </a:xfrm>
          <a:prstGeom prst="rect">
            <a:avLst/>
          </a:prstGeom>
        </p:spPr>
      </p:pic>
      <p:pic>
        <p:nvPicPr>
          <p:cNvPr id="1030" name="Picture 6" descr="Fortini Smoothie Multi Fibre">
            <a:extLst>
              <a:ext uri="{FF2B5EF4-FFF2-40B4-BE49-F238E27FC236}">
                <a16:creationId xmlns:a16="http://schemas.microsoft.com/office/drawing/2014/main" xmlns="" id="{2B739DCF-12ED-1D2F-3C3D-6B2B9A4A1C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99" y="1229031"/>
            <a:ext cx="1005134" cy="216136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uy Nutricrem Nutritional Pudding ...">
            <a:extLst>
              <a:ext uri="{FF2B5EF4-FFF2-40B4-BE49-F238E27FC236}">
                <a16:creationId xmlns:a16="http://schemas.microsoft.com/office/drawing/2014/main" xmlns="" id="{F3A721B3-D59C-CEAC-FD30-28E78F1EA2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2315" y="1795462"/>
            <a:ext cx="2045017" cy="177347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xmlns="" id="{25D1D16F-D91E-3F28-2F24-E0FAC8440CB9}"/>
              </a:ext>
            </a:extLst>
          </p:cNvPr>
          <p:cNvPicPr>
            <a:picLocks noChangeAspect="1"/>
          </p:cNvPicPr>
          <p:nvPr/>
        </p:nvPicPr>
        <p:blipFill>
          <a:blip r:embed="rId7"/>
          <a:stretch>
            <a:fillRect/>
          </a:stretch>
        </p:blipFill>
        <p:spPr>
          <a:xfrm>
            <a:off x="6051160" y="1919828"/>
            <a:ext cx="1250156" cy="1250156"/>
          </a:xfrm>
          <a:prstGeom prst="rect">
            <a:avLst/>
          </a:prstGeom>
        </p:spPr>
      </p:pic>
      <p:pic>
        <p:nvPicPr>
          <p:cNvPr id="1034" name="Picture 10" descr="5 Pro-Cal powder">
            <a:extLst>
              <a:ext uri="{FF2B5EF4-FFF2-40B4-BE49-F238E27FC236}">
                <a16:creationId xmlns:a16="http://schemas.microsoft.com/office/drawing/2014/main" xmlns="" id="{3872FC87-8153-685D-8EEB-136B432D3A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81651" y="3141496"/>
            <a:ext cx="2453490" cy="174326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aediasure Plus Juce 200ml | Nutritional Drinks for Children | Chemist.net  online pharmacy">
            <a:extLst>
              <a:ext uri="{FF2B5EF4-FFF2-40B4-BE49-F238E27FC236}">
                <a16:creationId xmlns:a16="http://schemas.microsoft.com/office/drawing/2014/main" xmlns="" id="{A118EABA-2BB7-654D-D868-9AD32BADAF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35141" y="1341271"/>
            <a:ext cx="1166343" cy="18002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7401749E-5FBF-3837-1049-00D59E22869D}"/>
              </a:ext>
            </a:extLst>
          </p:cNvPr>
          <p:cNvPicPr>
            <a:picLocks noChangeAspect="1"/>
          </p:cNvPicPr>
          <p:nvPr/>
        </p:nvPicPr>
        <p:blipFill>
          <a:blip r:embed="rId10"/>
          <a:stretch>
            <a:fillRect/>
          </a:stretch>
        </p:blipFill>
        <p:spPr>
          <a:xfrm>
            <a:off x="3146514" y="3236842"/>
            <a:ext cx="1368566" cy="1552575"/>
          </a:xfrm>
          <a:prstGeom prst="rect">
            <a:avLst/>
          </a:prstGeom>
        </p:spPr>
      </p:pic>
    </p:spTree>
    <p:extLst>
      <p:ext uri="{BB962C8B-B14F-4D97-AF65-F5344CB8AC3E}">
        <p14:creationId xmlns:p14="http://schemas.microsoft.com/office/powerpoint/2010/main" val="2434873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4907BB-2CEB-0CD6-668B-BCD3CBCFEF1C}"/>
              </a:ext>
            </a:extLst>
          </p:cNvPr>
          <p:cNvSpPr>
            <a:spLocks noGrp="1"/>
          </p:cNvSpPr>
          <p:nvPr>
            <p:ph type="title"/>
          </p:nvPr>
        </p:nvSpPr>
        <p:spPr>
          <a:xfrm>
            <a:off x="566070" y="431799"/>
            <a:ext cx="8169051" cy="393391"/>
          </a:xfrm>
        </p:spPr>
        <p:txBody>
          <a:bodyPr/>
          <a:lstStyle/>
          <a:p>
            <a:r>
              <a:rPr lang="en-GB" sz="2400" noProof="0" dirty="0">
                <a:latin typeface="+mn-lt"/>
              </a:rPr>
              <a:t>Feeding and Nutrition screening tool (FNST)</a:t>
            </a:r>
            <a:r>
              <a:rPr lang="en-GB" noProof="0" dirty="0"/>
              <a:t/>
            </a:r>
            <a:br>
              <a:rPr lang="en-GB" noProof="0" dirty="0"/>
            </a:br>
            <a:endParaRPr lang="en-GB" sz="1200" noProof="0" dirty="0"/>
          </a:p>
        </p:txBody>
      </p:sp>
      <p:sp>
        <p:nvSpPr>
          <p:cNvPr id="4" name="Text Placeholder 3">
            <a:extLst>
              <a:ext uri="{FF2B5EF4-FFF2-40B4-BE49-F238E27FC236}">
                <a16:creationId xmlns:a16="http://schemas.microsoft.com/office/drawing/2014/main" xmlns="" id="{C6585F0A-25E3-38E5-C367-B034241AEC6B}"/>
              </a:ext>
            </a:extLst>
          </p:cNvPr>
          <p:cNvSpPr>
            <a:spLocks noGrp="1"/>
          </p:cNvSpPr>
          <p:nvPr>
            <p:ph type="body" sz="quarter" idx="17"/>
          </p:nvPr>
        </p:nvSpPr>
        <p:spPr>
          <a:xfrm>
            <a:off x="485999" y="1229032"/>
            <a:ext cx="4011659" cy="3011768"/>
          </a:xfrm>
        </p:spPr>
        <p:txBody>
          <a:bodyPr/>
          <a:lstStyle/>
          <a:p>
            <a:r>
              <a:rPr lang="en-GB" noProof="0" dirty="0"/>
              <a:t>Validated screening tool that uses a combination of 4 questions with high sensitivity and specificity for identifying undernutrition and feeding difficulties in children with CP. </a:t>
            </a:r>
          </a:p>
          <a:p>
            <a:r>
              <a:rPr lang="en-GB" noProof="0" dirty="0"/>
              <a:t>Can be used from 2 years old upwards. </a:t>
            </a:r>
            <a:endParaRPr lang="en-GB" u="sng" dirty="0">
              <a:solidFill>
                <a:srgbClr val="51338B"/>
              </a:solidFill>
            </a:endParaRPr>
          </a:p>
          <a:p>
            <a:pPr marL="0" indent="0">
              <a:buNone/>
            </a:pPr>
            <a:r>
              <a:rPr lang="en-IE" b="1" dirty="0" smtClean="0"/>
              <a:t>feedingnutritionscreeningtool.com</a:t>
            </a:r>
          </a:p>
          <a:p>
            <a:pPr marL="0" indent="0">
              <a:buNone/>
            </a:pPr>
            <a:endParaRPr lang="en-IE" b="1" dirty="0" smtClean="0"/>
          </a:p>
          <a:p>
            <a:pPr marL="0" indent="0">
              <a:buNone/>
            </a:pPr>
            <a:endParaRPr lang="en-GB" noProof="0" dirty="0"/>
          </a:p>
        </p:txBody>
      </p:sp>
      <p:pic>
        <p:nvPicPr>
          <p:cNvPr id="3074" name="Picture 2" descr="Cerebral palsy feeding and nutrition screening tool (FNST) | Children's ...">
            <a:extLst>
              <a:ext uri="{FF2B5EF4-FFF2-40B4-BE49-F238E27FC236}">
                <a16:creationId xmlns:a16="http://schemas.microsoft.com/office/drawing/2014/main" xmlns="" id="{76ABA5EC-8CE3-5775-1FF8-3E4B8E4A7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2044" y="1040779"/>
            <a:ext cx="3813077" cy="405068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upport in finding nutritional solutions for children with CP">
            <a:extLst>
              <a:ext uri="{FF2B5EF4-FFF2-40B4-BE49-F238E27FC236}">
                <a16:creationId xmlns:a16="http://schemas.microsoft.com/office/drawing/2014/main" xmlns="" id="{410D31D4-F0F8-B6AC-7598-76936ACEC0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1597" y="3547871"/>
            <a:ext cx="3254077" cy="1163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7194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17FF9A-DA07-46CC-C65A-6C6C629DB18A}"/>
              </a:ext>
            </a:extLst>
          </p:cNvPr>
          <p:cNvSpPr>
            <a:spLocks noGrp="1"/>
          </p:cNvSpPr>
          <p:nvPr>
            <p:ph type="title"/>
          </p:nvPr>
        </p:nvSpPr>
        <p:spPr>
          <a:xfrm>
            <a:off x="487000" y="593691"/>
            <a:ext cx="8168000" cy="442700"/>
          </a:xfrm>
        </p:spPr>
        <p:txBody>
          <a:bodyPr/>
          <a:lstStyle/>
          <a:p>
            <a:r>
              <a:rPr lang="en-GB" sz="2400" dirty="0">
                <a:latin typeface="+mn-lt"/>
              </a:rPr>
              <a:t>Weight gain </a:t>
            </a:r>
          </a:p>
        </p:txBody>
      </p:sp>
      <p:sp>
        <p:nvSpPr>
          <p:cNvPr id="4" name="Text Placeholder 3">
            <a:extLst>
              <a:ext uri="{FF2B5EF4-FFF2-40B4-BE49-F238E27FC236}">
                <a16:creationId xmlns:a16="http://schemas.microsoft.com/office/drawing/2014/main" xmlns="" id="{D539BC5A-6E8A-DD01-7B44-DB8ADB90C76A}"/>
              </a:ext>
            </a:extLst>
          </p:cNvPr>
          <p:cNvSpPr>
            <a:spLocks noGrp="1"/>
          </p:cNvSpPr>
          <p:nvPr>
            <p:ph type="body" sz="quarter" idx="17"/>
          </p:nvPr>
        </p:nvSpPr>
        <p:spPr/>
        <p:txBody>
          <a:bodyPr/>
          <a:lstStyle/>
          <a:p>
            <a:r>
              <a:rPr lang="en-US" dirty="0"/>
              <a:t>Some children and adults with CP may be prone to excessive weight gain. </a:t>
            </a:r>
          </a:p>
          <a:p>
            <a:r>
              <a:rPr lang="en-US" dirty="0"/>
              <a:t>This may be due to reduced physical activity or lower than typical energy requirements.</a:t>
            </a:r>
          </a:p>
          <a:p>
            <a:r>
              <a:rPr lang="en-US" dirty="0"/>
              <a:t>Reduce fat/sugar – low fat super milk, reduced fat spread, light alternatives</a:t>
            </a:r>
          </a:p>
          <a:p>
            <a:r>
              <a:rPr lang="en-US" dirty="0"/>
              <a:t>Reduce portions </a:t>
            </a:r>
          </a:p>
          <a:p>
            <a:r>
              <a:rPr lang="en-US" dirty="0"/>
              <a:t>Small meals and healthy snacks</a:t>
            </a:r>
          </a:p>
          <a:p>
            <a:r>
              <a:rPr lang="en-US" dirty="0"/>
              <a:t>Increase activity where possible – standing frame/swimming/physio</a:t>
            </a:r>
          </a:p>
          <a:p>
            <a:r>
              <a:rPr lang="en-US" dirty="0"/>
              <a:t>Review and adjust tube feeding regime – ensuring adequate protein and micronutrients.</a:t>
            </a:r>
          </a:p>
          <a:p>
            <a:r>
              <a:rPr lang="en-US" dirty="0"/>
              <a:t>Micronutrient supplement </a:t>
            </a:r>
            <a:endParaRPr lang="en-GB" dirty="0"/>
          </a:p>
        </p:txBody>
      </p:sp>
    </p:spTree>
    <p:extLst>
      <p:ext uri="{BB962C8B-B14F-4D97-AF65-F5344CB8AC3E}">
        <p14:creationId xmlns:p14="http://schemas.microsoft.com/office/powerpoint/2010/main" val="25878897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7B8CEC-081E-9E4F-8024-78CB61C1F36F}"/>
              </a:ext>
            </a:extLst>
          </p:cNvPr>
          <p:cNvSpPr>
            <a:spLocks noGrp="1"/>
          </p:cNvSpPr>
          <p:nvPr>
            <p:ph type="title"/>
          </p:nvPr>
        </p:nvSpPr>
        <p:spPr>
          <a:xfrm>
            <a:off x="485999" y="590550"/>
            <a:ext cx="8169051" cy="501650"/>
          </a:xfrm>
        </p:spPr>
        <p:txBody>
          <a:bodyPr/>
          <a:lstStyle/>
          <a:p>
            <a:r>
              <a:rPr lang="en-GB" sz="2400" noProof="0" dirty="0">
                <a:latin typeface="+mn-lt"/>
              </a:rPr>
              <a:t>Take away points</a:t>
            </a:r>
          </a:p>
        </p:txBody>
      </p:sp>
      <p:sp>
        <p:nvSpPr>
          <p:cNvPr id="4" name="Text Placeholder 3">
            <a:extLst>
              <a:ext uri="{FF2B5EF4-FFF2-40B4-BE49-F238E27FC236}">
                <a16:creationId xmlns:a16="http://schemas.microsoft.com/office/drawing/2014/main" xmlns="" id="{E9B8708F-48CD-79EF-01D1-3486ADFB16BA}"/>
              </a:ext>
            </a:extLst>
          </p:cNvPr>
          <p:cNvSpPr>
            <a:spLocks noGrp="1"/>
          </p:cNvSpPr>
          <p:nvPr>
            <p:ph type="body" sz="quarter" idx="17"/>
          </p:nvPr>
        </p:nvSpPr>
        <p:spPr>
          <a:xfrm>
            <a:off x="485999" y="1164739"/>
            <a:ext cx="7765032" cy="3011768"/>
          </a:xfrm>
        </p:spPr>
        <p:txBody>
          <a:bodyPr/>
          <a:lstStyle/>
          <a:p>
            <a:pPr algn="l"/>
            <a:r>
              <a:rPr lang="en-GB" sz="1400" b="1" noProof="0" dirty="0" smtClean="0"/>
              <a:t>Early </a:t>
            </a:r>
            <a:r>
              <a:rPr lang="en-GB" sz="1400" b="1" noProof="0" dirty="0"/>
              <a:t>intervention </a:t>
            </a:r>
            <a:r>
              <a:rPr lang="en-GB" sz="1400" noProof="0" dirty="0"/>
              <a:t>– identifying issues in early childhood, neuroprotective strategies to promote oral feeding and protect against aversive feeding behaviours. </a:t>
            </a:r>
          </a:p>
          <a:p>
            <a:pPr algn="l"/>
            <a:r>
              <a:rPr lang="en-GB" sz="1400" b="1" noProof="0" dirty="0"/>
              <a:t>C</a:t>
            </a:r>
            <a:r>
              <a:rPr lang="en-GB" sz="1400" b="1" i="0" u="none" strike="noStrike" baseline="0" noProof="0" dirty="0"/>
              <a:t>areful tracking - </a:t>
            </a:r>
            <a:r>
              <a:rPr lang="en-GB" sz="1400" b="0" i="0" u="none" strike="noStrike" baseline="0" noProof="0" dirty="0"/>
              <a:t>of multiple </a:t>
            </a:r>
            <a:r>
              <a:rPr lang="en-GB" sz="1400" dirty="0"/>
              <a:t>growth </a:t>
            </a:r>
            <a:r>
              <a:rPr lang="en-GB" sz="1400" dirty="0" smtClean="0"/>
              <a:t>measures and </a:t>
            </a:r>
            <a:r>
              <a:rPr lang="en-GB" sz="1400" b="0" i="0" u="none" strike="noStrike" baseline="0" noProof="0" dirty="0" smtClean="0"/>
              <a:t> </a:t>
            </a:r>
            <a:r>
              <a:rPr lang="en-GB" sz="1400" b="0" i="0" u="none" strike="noStrike" baseline="0" noProof="0" dirty="0"/>
              <a:t>nutritional status. </a:t>
            </a:r>
            <a:endParaRPr lang="en-GB" sz="1400" dirty="0"/>
          </a:p>
          <a:p>
            <a:pPr algn="l"/>
            <a:r>
              <a:rPr lang="en-US" sz="1400" b="1" dirty="0"/>
              <a:t>Balanced nutritional intake</a:t>
            </a:r>
            <a:r>
              <a:rPr lang="en-US" sz="1400" b="1" i="0" u="none" strike="noStrike" baseline="0" dirty="0"/>
              <a:t> – </a:t>
            </a:r>
            <a:r>
              <a:rPr lang="en-US" sz="1400" dirty="0"/>
              <a:t>Energy, protein</a:t>
            </a:r>
            <a:r>
              <a:rPr lang="en-US" sz="1400" dirty="0" smtClean="0"/>
              <a:t>, fluid, </a:t>
            </a:r>
            <a:r>
              <a:rPr lang="en-US" sz="1400" dirty="0" err="1" smtClean="0"/>
              <a:t>fibre</a:t>
            </a:r>
            <a:r>
              <a:rPr lang="en-US" sz="1400" dirty="0" smtClean="0"/>
              <a:t>, vitamins and minerals. </a:t>
            </a:r>
            <a:endParaRPr lang="en-US" sz="1400" b="0" i="0" u="none" strike="noStrike" baseline="0" dirty="0"/>
          </a:p>
        </p:txBody>
      </p:sp>
    </p:spTree>
    <p:extLst>
      <p:ext uri="{BB962C8B-B14F-4D97-AF65-F5344CB8AC3E}">
        <p14:creationId xmlns:p14="http://schemas.microsoft.com/office/powerpoint/2010/main" val="31210190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BA567E-5553-660F-89F4-1301B1F65649}"/>
              </a:ext>
            </a:extLst>
          </p:cNvPr>
          <p:cNvSpPr>
            <a:spLocks noGrp="1"/>
          </p:cNvSpPr>
          <p:nvPr>
            <p:ph type="title"/>
          </p:nvPr>
        </p:nvSpPr>
        <p:spPr>
          <a:xfrm>
            <a:off x="487000" y="564430"/>
            <a:ext cx="8168000" cy="442700"/>
          </a:xfrm>
        </p:spPr>
        <p:txBody>
          <a:bodyPr/>
          <a:lstStyle/>
          <a:p>
            <a:r>
              <a:rPr lang="en-GB" sz="2400" dirty="0">
                <a:latin typeface="+mn-lt"/>
              </a:rPr>
              <a:t>References</a:t>
            </a:r>
          </a:p>
        </p:txBody>
      </p:sp>
      <p:sp>
        <p:nvSpPr>
          <p:cNvPr id="4" name="Text Placeholder 3">
            <a:extLst>
              <a:ext uri="{FF2B5EF4-FFF2-40B4-BE49-F238E27FC236}">
                <a16:creationId xmlns:a16="http://schemas.microsoft.com/office/drawing/2014/main" xmlns="" id="{FD8F2297-D381-42D7-B53A-BA8822C6B231}"/>
              </a:ext>
            </a:extLst>
          </p:cNvPr>
          <p:cNvSpPr>
            <a:spLocks noGrp="1"/>
          </p:cNvSpPr>
          <p:nvPr>
            <p:ph type="body" sz="quarter" idx="17"/>
          </p:nvPr>
        </p:nvSpPr>
        <p:spPr>
          <a:xfrm>
            <a:off x="632303" y="1087811"/>
            <a:ext cx="8169001" cy="3308624"/>
          </a:xfrm>
        </p:spPr>
        <p:txBody>
          <a:bodyPr/>
          <a:lstStyle/>
          <a:p>
            <a:pPr>
              <a:buFont typeface="Wingdings" panose="05000000000000000000" pitchFamily="2" charset="2"/>
              <a:buChar char="Ø"/>
            </a:pPr>
            <a:r>
              <a:rPr lang="en-GB" sz="900" dirty="0">
                <a:solidFill>
                  <a:srgbClr val="222222"/>
                </a:solidFill>
              </a:rPr>
              <a:t>Fogarasi A, Fazzi E, </a:t>
            </a:r>
            <a:r>
              <a:rPr lang="en-GB" sz="900" dirty="0" err="1">
                <a:solidFill>
                  <a:srgbClr val="222222"/>
                </a:solidFill>
              </a:rPr>
              <a:t>Smorenburg</a:t>
            </a:r>
            <a:r>
              <a:rPr lang="en-GB" sz="900" dirty="0">
                <a:solidFill>
                  <a:srgbClr val="222222"/>
                </a:solidFill>
              </a:rPr>
              <a:t> AR, Mazurkiewicz-</a:t>
            </a:r>
            <a:r>
              <a:rPr lang="en-GB" sz="900" dirty="0" err="1">
                <a:solidFill>
                  <a:srgbClr val="222222"/>
                </a:solidFill>
              </a:rPr>
              <a:t>Beldzinska</a:t>
            </a:r>
            <a:r>
              <a:rPr lang="en-GB" sz="900" dirty="0">
                <a:solidFill>
                  <a:srgbClr val="222222"/>
                </a:solidFill>
              </a:rPr>
              <a:t> M, </a:t>
            </a:r>
            <a:r>
              <a:rPr lang="en-GB" sz="900" dirty="0" err="1">
                <a:solidFill>
                  <a:srgbClr val="222222"/>
                </a:solidFill>
              </a:rPr>
              <a:t>Dinopoulos</a:t>
            </a:r>
            <a:r>
              <a:rPr lang="en-GB" sz="900" dirty="0">
                <a:solidFill>
                  <a:srgbClr val="222222"/>
                </a:solidFill>
              </a:rPr>
              <a:t> A, </a:t>
            </a:r>
            <a:r>
              <a:rPr lang="en-GB" sz="900" dirty="0" err="1">
                <a:solidFill>
                  <a:srgbClr val="222222"/>
                </a:solidFill>
              </a:rPr>
              <a:t>Pobiecka</a:t>
            </a:r>
            <a:r>
              <a:rPr lang="en-GB" sz="900" dirty="0">
                <a:solidFill>
                  <a:srgbClr val="222222"/>
                </a:solidFill>
              </a:rPr>
              <a:t> A, Schröder-van den </a:t>
            </a:r>
            <a:r>
              <a:rPr lang="en-GB" sz="900" dirty="0" err="1">
                <a:solidFill>
                  <a:srgbClr val="222222"/>
                </a:solidFill>
              </a:rPr>
              <a:t>Nieuwendijk</a:t>
            </a:r>
            <a:r>
              <a:rPr lang="en-GB" sz="900" dirty="0">
                <a:solidFill>
                  <a:srgbClr val="222222"/>
                </a:solidFill>
              </a:rPr>
              <a:t> D, Kraus J, </a:t>
            </a:r>
            <a:r>
              <a:rPr lang="en-GB" sz="900" dirty="0" err="1">
                <a:solidFill>
                  <a:srgbClr val="222222"/>
                </a:solidFill>
              </a:rPr>
              <a:t>Tekgül</a:t>
            </a:r>
            <a:r>
              <a:rPr lang="en-GB" sz="900" dirty="0">
                <a:solidFill>
                  <a:srgbClr val="222222"/>
                </a:solidFill>
              </a:rPr>
              <a:t> H, PURPLE N study group, Czech Republic:. The PURPLE N study: objective and perceived nutritional status in children and adolescents with cerebral palsy. Disability and rehabilitation. 2022 Oct 23;44(22):6668-75.</a:t>
            </a:r>
          </a:p>
          <a:p>
            <a:r>
              <a:rPr lang="en-GB" sz="900" dirty="0"/>
              <a:t>Novak I, Morgan C, Adde L, Blackman J, Boyd RN, </a:t>
            </a:r>
            <a:r>
              <a:rPr lang="en-GB" sz="900" dirty="0" err="1"/>
              <a:t>Brunstrom</a:t>
            </a:r>
            <a:r>
              <a:rPr lang="en-GB" sz="900" dirty="0"/>
              <a:t>‐Hernandez J, et al. Early, accurate diagnosis and early intervention in cerebral palsy: advances in diagnosis and treatment. JAMA </a:t>
            </a:r>
            <a:r>
              <a:rPr lang="en-GB" sz="900" dirty="0" err="1"/>
              <a:t>Pediatr</a:t>
            </a:r>
            <a:r>
              <a:rPr lang="en-GB" sz="900" dirty="0"/>
              <a:t>. 2017;171(9):897–907.</a:t>
            </a:r>
          </a:p>
          <a:p>
            <a:r>
              <a:rPr lang="en-GB" sz="900" dirty="0">
                <a:solidFill>
                  <a:srgbClr val="222222"/>
                </a:solidFill>
              </a:rPr>
              <a:t>Oftedal S, McCormack S, Stevenson R, Benfer K, Boyd RN, Bell K. The evolution of nutrition management in children with severe neurological impairment with a focus on cerebral palsy. Journal of Human Nutrition and Dietetics. 2025 Feb;38(1):e13277.</a:t>
            </a:r>
            <a:endParaRPr lang="en-GB" sz="900" dirty="0">
              <a:highlight>
                <a:srgbClr val="FFFF00"/>
              </a:highlight>
            </a:endParaRPr>
          </a:p>
          <a:p>
            <a:r>
              <a:rPr lang="en-GB" sz="900" dirty="0"/>
              <a:t>Caesar RA, Boyd RN, Cioni G, Ware RS, Doherty J, </a:t>
            </a:r>
            <a:r>
              <a:rPr lang="en-US" sz="900" dirty="0"/>
              <a:t>Jackson MP, et al. Early detection of developmental delay in infants born very preterm or with very low birthweight. Develop Med Child Neurol. 2023;65(3):346–57.</a:t>
            </a:r>
          </a:p>
          <a:p>
            <a:r>
              <a:rPr lang="en-GB" sz="900" dirty="0">
                <a:solidFill>
                  <a:srgbClr val="222222"/>
                </a:solidFill>
              </a:rPr>
              <a:t>Oftedal S, Davies PS, Boyd RN, Stevenson RD, Ware RS, </a:t>
            </a:r>
            <a:r>
              <a:rPr lang="en-GB" sz="900" dirty="0" err="1">
                <a:solidFill>
                  <a:srgbClr val="222222"/>
                </a:solidFill>
              </a:rPr>
              <a:t>Keawutan</a:t>
            </a:r>
            <a:r>
              <a:rPr lang="en-GB" sz="900" dirty="0">
                <a:solidFill>
                  <a:srgbClr val="222222"/>
                </a:solidFill>
              </a:rPr>
              <a:t> P, Benfer KA, Bell KL. Body composition, diet, and physical activity: a longitudinal cohort study in pre-schoolers with cerebral palsy. The American journal of clinical nutrition. 2017 Feb 1;105(2):369-78.</a:t>
            </a:r>
          </a:p>
          <a:p>
            <a:r>
              <a:rPr lang="en-GB" sz="900" dirty="0">
                <a:solidFill>
                  <a:schemeClr val="tx1"/>
                </a:solidFill>
              </a:rPr>
              <a:t>Romano C, </a:t>
            </a:r>
            <a:r>
              <a:rPr lang="en-GB" sz="900" dirty="0" err="1">
                <a:solidFill>
                  <a:schemeClr val="tx1"/>
                </a:solidFill>
              </a:rPr>
              <a:t>Dipasquale</a:t>
            </a:r>
            <a:r>
              <a:rPr lang="en-GB" sz="900" dirty="0">
                <a:solidFill>
                  <a:schemeClr val="tx1"/>
                </a:solidFill>
              </a:rPr>
              <a:t> V, Van Winckel M, Hulst J, </a:t>
            </a:r>
            <a:r>
              <a:rPr lang="en-GB" sz="900" dirty="0" err="1">
                <a:solidFill>
                  <a:schemeClr val="tx1"/>
                </a:solidFill>
              </a:rPr>
              <a:t>Broekaert</a:t>
            </a:r>
            <a:r>
              <a:rPr lang="en-GB" sz="900" dirty="0">
                <a:solidFill>
                  <a:schemeClr val="tx1"/>
                </a:solidFill>
              </a:rPr>
              <a:t> I, Bronsky J, </a:t>
            </a:r>
            <a:r>
              <a:rPr lang="en-GB" sz="900" dirty="0" err="1">
                <a:solidFill>
                  <a:schemeClr val="tx1"/>
                </a:solidFill>
              </a:rPr>
              <a:t>Dall’Oglio</a:t>
            </a:r>
            <a:r>
              <a:rPr lang="en-GB" sz="900" dirty="0">
                <a:solidFill>
                  <a:schemeClr val="tx1"/>
                </a:solidFill>
              </a:rPr>
              <a:t> L, Mis NF, </a:t>
            </a:r>
            <a:r>
              <a:rPr lang="en-GB" sz="900" dirty="0" err="1">
                <a:solidFill>
                  <a:schemeClr val="tx1"/>
                </a:solidFill>
              </a:rPr>
              <a:t>Hojsak</a:t>
            </a:r>
            <a:r>
              <a:rPr lang="en-GB" sz="900" dirty="0">
                <a:solidFill>
                  <a:schemeClr val="tx1"/>
                </a:solidFill>
              </a:rPr>
              <a:t> I, Papadopoulou A, Schaeppi M. Management of gastrointestinal and nutritional problems in children with neurological impairment: a survey of practice. Journal of </a:t>
            </a:r>
            <a:r>
              <a:rPr lang="en-GB" sz="900" dirty="0" err="1">
                <a:solidFill>
                  <a:schemeClr val="tx1"/>
                </a:solidFill>
              </a:rPr>
              <a:t>pediatric</a:t>
            </a:r>
            <a:r>
              <a:rPr lang="en-GB" sz="900" dirty="0">
                <a:solidFill>
                  <a:schemeClr val="tx1"/>
                </a:solidFill>
              </a:rPr>
              <a:t> gastroenterology and nutrition. 2021 Apr</a:t>
            </a:r>
          </a:p>
          <a:p>
            <a:r>
              <a:rPr lang="en-GB" sz="900" dirty="0">
                <a:solidFill>
                  <a:schemeClr val="tx1"/>
                </a:solidFill>
              </a:rPr>
              <a:t>Greene Z, O'Donnell CPF, Walshe M. Oral stimulation for promoting oral feeding in preterm infants. Cochrane Database of Systematic Reviews 2023, Issue 6. Art. No.: CD009720. DOI: </a:t>
            </a:r>
            <a:r>
              <a:rPr lang="en-GB" sz="900" dirty="0" smtClean="0">
                <a:solidFill>
                  <a:schemeClr val="tx1"/>
                </a:solidFill>
              </a:rPr>
              <a:t>10.1002/14651858.CD009720.pub3</a:t>
            </a:r>
            <a:endParaRPr lang="en-US" sz="900" dirty="0">
              <a:solidFill>
                <a:schemeClr val="tx1"/>
              </a:solidFill>
            </a:endParaRPr>
          </a:p>
          <a:p>
            <a:r>
              <a:rPr lang="en-US" sz="900" dirty="0" smtClean="0">
                <a:solidFill>
                  <a:srgbClr val="222222"/>
                </a:solidFill>
              </a:rPr>
              <a:t>Kiernan </a:t>
            </a:r>
            <a:r>
              <a:rPr lang="en-US" sz="900" dirty="0">
                <a:solidFill>
                  <a:srgbClr val="222222"/>
                </a:solidFill>
              </a:rPr>
              <a:t>D, Nikolopoulou C, Brady K. Prevalence of overweight and obesity in Irish ambulant children with cerebral palsy. Irish Journal of Medical Science (1971-). 2021 </a:t>
            </a:r>
            <a:r>
              <a:rPr lang="en-US" sz="900" dirty="0" smtClean="0">
                <a:solidFill>
                  <a:srgbClr val="222222"/>
                </a:solidFill>
              </a:rPr>
              <a:t>Feb;190:225-31</a:t>
            </a:r>
            <a:endParaRPr lang="en-GB" sz="900" dirty="0">
              <a:solidFill>
                <a:srgbClr val="222222"/>
              </a:solidFill>
            </a:endParaRPr>
          </a:p>
          <a:p>
            <a:r>
              <a:rPr lang="en-GB" sz="900" dirty="0" err="1" smtClean="0">
                <a:solidFill>
                  <a:srgbClr val="222222"/>
                </a:solidFill>
              </a:rPr>
              <a:t>Rebelo</a:t>
            </a:r>
            <a:r>
              <a:rPr lang="en-GB" sz="900" dirty="0" smtClean="0">
                <a:solidFill>
                  <a:srgbClr val="222222"/>
                </a:solidFill>
              </a:rPr>
              <a:t> </a:t>
            </a:r>
            <a:r>
              <a:rPr lang="en-GB" sz="900" dirty="0">
                <a:solidFill>
                  <a:srgbClr val="222222"/>
                </a:solidFill>
              </a:rPr>
              <a:t>F, Mansur IR, </a:t>
            </a:r>
            <a:r>
              <a:rPr lang="en-GB" sz="900" dirty="0" err="1">
                <a:solidFill>
                  <a:srgbClr val="222222"/>
                </a:solidFill>
              </a:rPr>
              <a:t>Miglioli</a:t>
            </a:r>
            <a:r>
              <a:rPr lang="en-GB" sz="900" dirty="0">
                <a:solidFill>
                  <a:srgbClr val="222222"/>
                </a:solidFill>
              </a:rPr>
              <a:t> TC, </a:t>
            </a:r>
            <a:r>
              <a:rPr lang="en-GB" sz="900" dirty="0" err="1">
                <a:solidFill>
                  <a:srgbClr val="222222"/>
                </a:solidFill>
              </a:rPr>
              <a:t>Meio</a:t>
            </a:r>
            <a:r>
              <a:rPr lang="en-GB" sz="900" dirty="0">
                <a:solidFill>
                  <a:srgbClr val="222222"/>
                </a:solidFill>
              </a:rPr>
              <a:t> MD, Junior SC. Dietary and nutritional interventions in children with cerebral palsy: A systematic literature review. </a:t>
            </a:r>
            <a:r>
              <a:rPr lang="en-GB" sz="900" dirty="0" err="1">
                <a:solidFill>
                  <a:srgbClr val="222222"/>
                </a:solidFill>
              </a:rPr>
              <a:t>Plos</a:t>
            </a:r>
            <a:r>
              <a:rPr lang="en-GB" sz="900" dirty="0">
                <a:solidFill>
                  <a:srgbClr val="222222"/>
                </a:solidFill>
              </a:rPr>
              <a:t> one. 2022 Jul 22;17(7):e0271993</a:t>
            </a:r>
            <a:endParaRPr lang="en-GB" sz="900" dirty="0"/>
          </a:p>
          <a:p>
            <a:pPr marL="0" indent="0">
              <a:buNone/>
            </a:pPr>
            <a:endParaRPr lang="en-IE" sz="900" dirty="0">
              <a:solidFill>
                <a:srgbClr val="1F1F1F"/>
              </a:solidFill>
              <a:latin typeface="ElsevierGulliver"/>
            </a:endParaRPr>
          </a:p>
          <a:p>
            <a:endParaRPr lang="en-GB" sz="1200" dirty="0">
              <a:solidFill>
                <a:srgbClr val="222222"/>
              </a:solidFill>
            </a:endParaRPr>
          </a:p>
          <a:p>
            <a:endParaRPr lang="en-GB" dirty="0"/>
          </a:p>
          <a:p>
            <a:endParaRPr lang="en-GB" dirty="0"/>
          </a:p>
        </p:txBody>
      </p:sp>
    </p:spTree>
    <p:extLst>
      <p:ext uri="{BB962C8B-B14F-4D97-AF65-F5344CB8AC3E}">
        <p14:creationId xmlns:p14="http://schemas.microsoft.com/office/powerpoint/2010/main" val="28656114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3AE217-7F54-A257-6CC4-85A611B530EC}"/>
              </a:ext>
            </a:extLst>
          </p:cNvPr>
          <p:cNvSpPr>
            <a:spLocks noGrp="1"/>
          </p:cNvSpPr>
          <p:nvPr>
            <p:ph type="title"/>
          </p:nvPr>
        </p:nvSpPr>
        <p:spPr>
          <a:xfrm>
            <a:off x="178420" y="721138"/>
            <a:ext cx="8168000" cy="442700"/>
          </a:xfrm>
        </p:spPr>
        <p:txBody>
          <a:bodyPr/>
          <a:lstStyle/>
          <a:p>
            <a:r>
              <a:rPr lang="en-GB" sz="2400" noProof="0" dirty="0"/>
              <a:t>Principles of neuroplasticity/motor learning </a:t>
            </a:r>
          </a:p>
        </p:txBody>
      </p:sp>
      <p:sp>
        <p:nvSpPr>
          <p:cNvPr id="4" name="Text Placeholder 3">
            <a:extLst>
              <a:ext uri="{FF2B5EF4-FFF2-40B4-BE49-F238E27FC236}">
                <a16:creationId xmlns:a16="http://schemas.microsoft.com/office/drawing/2014/main" xmlns="" id="{8923EEA4-5F1E-0B5F-4C46-BBE714FC50D1}"/>
              </a:ext>
            </a:extLst>
          </p:cNvPr>
          <p:cNvSpPr>
            <a:spLocks noGrp="1"/>
          </p:cNvSpPr>
          <p:nvPr>
            <p:ph type="body" sz="quarter" idx="17"/>
          </p:nvPr>
        </p:nvSpPr>
        <p:spPr>
          <a:xfrm>
            <a:off x="484998" y="1414885"/>
            <a:ext cx="8169001" cy="3011768"/>
          </a:xfrm>
        </p:spPr>
        <p:txBody>
          <a:bodyPr/>
          <a:lstStyle/>
          <a:p>
            <a:pPr marL="0" indent="0">
              <a:buNone/>
            </a:pPr>
            <a:endParaRPr lang="en-GB" noProof="0" dirty="0"/>
          </a:p>
        </p:txBody>
      </p:sp>
      <p:graphicFrame>
        <p:nvGraphicFramePr>
          <p:cNvPr id="5" name="Table 4">
            <a:extLst>
              <a:ext uri="{FF2B5EF4-FFF2-40B4-BE49-F238E27FC236}">
                <a16:creationId xmlns:a16="http://schemas.microsoft.com/office/drawing/2014/main" xmlns="" id="{26575194-FA23-6373-AB67-8D6D7F66F5A8}"/>
              </a:ext>
            </a:extLst>
          </p:cNvPr>
          <p:cNvGraphicFramePr>
            <a:graphicFrameLocks noGrp="1"/>
          </p:cNvGraphicFramePr>
          <p:nvPr>
            <p:extLst/>
          </p:nvPr>
        </p:nvGraphicFramePr>
        <p:xfrm>
          <a:off x="178420" y="1197233"/>
          <a:ext cx="8772292" cy="3484165"/>
        </p:xfrm>
        <a:graphic>
          <a:graphicData uri="http://schemas.openxmlformats.org/drawingml/2006/table">
            <a:tbl>
              <a:tblPr firstRow="1" bandRow="1">
                <a:tableStyleId>{3B4B98B0-60AC-42C2-AFA5-B58CD77FA1E5}</a:tableStyleId>
              </a:tblPr>
              <a:tblGrid>
                <a:gridCol w="1865970">
                  <a:extLst>
                    <a:ext uri="{9D8B030D-6E8A-4147-A177-3AD203B41FA5}">
                      <a16:colId xmlns:a16="http://schemas.microsoft.com/office/drawing/2014/main" xmlns="" val="3441297196"/>
                    </a:ext>
                  </a:extLst>
                </a:gridCol>
                <a:gridCol w="6906322">
                  <a:extLst>
                    <a:ext uri="{9D8B030D-6E8A-4147-A177-3AD203B41FA5}">
                      <a16:colId xmlns:a16="http://schemas.microsoft.com/office/drawing/2014/main" xmlns="" val="1518075401"/>
                    </a:ext>
                  </a:extLst>
                </a:gridCol>
              </a:tblGrid>
              <a:tr h="323618">
                <a:tc>
                  <a:txBody>
                    <a:bodyPr/>
                    <a:lstStyle/>
                    <a:p>
                      <a:r>
                        <a:rPr lang="en-GB" noProof="0" dirty="0"/>
                        <a:t>Neuroplasticity/Motor learning </a:t>
                      </a:r>
                    </a:p>
                  </a:txBody>
                  <a:tcPr/>
                </a:tc>
                <a:tc>
                  <a:txBody>
                    <a:bodyPr/>
                    <a:lstStyle/>
                    <a:p>
                      <a:r>
                        <a:rPr lang="en-GB" noProof="0" dirty="0"/>
                        <a:t>Application to feeding intervention </a:t>
                      </a:r>
                    </a:p>
                  </a:txBody>
                  <a:tcPr/>
                </a:tc>
                <a:extLst>
                  <a:ext uri="{0D108BD9-81ED-4DB2-BD59-A6C34878D82A}">
                    <a16:rowId xmlns:a16="http://schemas.microsoft.com/office/drawing/2014/main" xmlns="" val="1995276519"/>
                  </a:ext>
                </a:extLst>
              </a:tr>
              <a:tr h="299005">
                <a:tc>
                  <a:txBody>
                    <a:bodyPr/>
                    <a:lstStyle/>
                    <a:p>
                      <a:r>
                        <a:rPr lang="en-GB" sz="1000" noProof="0" dirty="0">
                          <a:latin typeface="+mj-lt"/>
                        </a:rPr>
                        <a:t>Use</a:t>
                      </a:r>
                      <a:r>
                        <a:rPr lang="en-GB" sz="1000" baseline="0" noProof="0" dirty="0">
                          <a:latin typeface="+mj-lt"/>
                        </a:rPr>
                        <a:t> it or lose it </a:t>
                      </a:r>
                      <a:endParaRPr lang="en-GB" sz="1000" noProof="0" dirty="0">
                        <a:latin typeface="+mj-lt"/>
                      </a:endParaRPr>
                    </a:p>
                  </a:txBody>
                  <a:tcPr/>
                </a:tc>
                <a:tc>
                  <a:txBody>
                    <a:bodyPr/>
                    <a:lstStyle/>
                    <a:p>
                      <a:r>
                        <a:rPr lang="en-GB" sz="1000" noProof="0" dirty="0">
                          <a:latin typeface="+mj-lt"/>
                        </a:rPr>
                        <a:t>Feeding</a:t>
                      </a:r>
                      <a:r>
                        <a:rPr lang="en-GB" sz="1000" baseline="0" noProof="0" dirty="0">
                          <a:latin typeface="+mj-lt"/>
                        </a:rPr>
                        <a:t> skills may plateau or diminish if infant receives no or limited opportunity to use oropharyngeal skills/exploration</a:t>
                      </a:r>
                      <a:endParaRPr lang="en-GB" sz="1000" noProof="0" dirty="0">
                        <a:latin typeface="+mj-lt"/>
                      </a:endParaRPr>
                    </a:p>
                  </a:txBody>
                  <a:tcPr/>
                </a:tc>
                <a:extLst>
                  <a:ext uri="{0D108BD9-81ED-4DB2-BD59-A6C34878D82A}">
                    <a16:rowId xmlns:a16="http://schemas.microsoft.com/office/drawing/2014/main" xmlns="" val="2984116969"/>
                  </a:ext>
                </a:extLst>
              </a:tr>
              <a:tr h="182725">
                <a:tc>
                  <a:txBody>
                    <a:bodyPr/>
                    <a:lstStyle/>
                    <a:p>
                      <a:r>
                        <a:rPr lang="en-GB" sz="1000" noProof="0" dirty="0">
                          <a:latin typeface="+mj-lt"/>
                        </a:rPr>
                        <a:t>Timing </a:t>
                      </a:r>
                    </a:p>
                  </a:txBody>
                  <a:tcPr/>
                </a:tc>
                <a:tc>
                  <a:txBody>
                    <a:bodyPr/>
                    <a:lstStyle/>
                    <a:p>
                      <a:r>
                        <a:rPr lang="en-GB" sz="1000" noProof="0" dirty="0">
                          <a:latin typeface="+mj-lt"/>
                        </a:rPr>
                        <a:t>Begin intervention as early as possible (&lt;12months)</a:t>
                      </a:r>
                    </a:p>
                  </a:txBody>
                  <a:tcPr/>
                </a:tc>
                <a:extLst>
                  <a:ext uri="{0D108BD9-81ED-4DB2-BD59-A6C34878D82A}">
                    <a16:rowId xmlns:a16="http://schemas.microsoft.com/office/drawing/2014/main" xmlns="" val="255777964"/>
                  </a:ext>
                </a:extLst>
              </a:tr>
              <a:tr h="323618">
                <a:tc>
                  <a:txBody>
                    <a:bodyPr/>
                    <a:lstStyle/>
                    <a:p>
                      <a:r>
                        <a:rPr lang="en-GB" sz="1000" noProof="0" dirty="0">
                          <a:latin typeface="+mj-lt"/>
                        </a:rPr>
                        <a:t>Maximise opportunity for practice </a:t>
                      </a:r>
                    </a:p>
                  </a:txBody>
                  <a:tcPr/>
                </a:tc>
                <a:tc>
                  <a:txBody>
                    <a:bodyPr/>
                    <a:lstStyle/>
                    <a:p>
                      <a:r>
                        <a:rPr lang="en-GB" sz="1000" noProof="0" dirty="0">
                          <a:latin typeface="+mj-lt"/>
                        </a:rPr>
                        <a:t>Feeding skills</a:t>
                      </a:r>
                      <a:r>
                        <a:rPr lang="en-GB" sz="1000" baseline="0" noProof="0" dirty="0">
                          <a:latin typeface="+mj-lt"/>
                        </a:rPr>
                        <a:t> may improve if given opportunity, repetition essential, practice </a:t>
                      </a:r>
                      <a:endParaRPr lang="en-GB" sz="1000" noProof="0" dirty="0">
                        <a:latin typeface="+mj-lt"/>
                      </a:endParaRPr>
                    </a:p>
                  </a:txBody>
                  <a:tcPr/>
                </a:tc>
                <a:extLst>
                  <a:ext uri="{0D108BD9-81ED-4DB2-BD59-A6C34878D82A}">
                    <a16:rowId xmlns:a16="http://schemas.microsoft.com/office/drawing/2014/main" xmlns="" val="3574292489"/>
                  </a:ext>
                </a:extLst>
              </a:tr>
              <a:tr h="323618">
                <a:tc>
                  <a:txBody>
                    <a:bodyPr/>
                    <a:lstStyle/>
                    <a:p>
                      <a:r>
                        <a:rPr lang="en-GB" sz="1000" noProof="0" dirty="0">
                          <a:latin typeface="+mj-lt"/>
                        </a:rPr>
                        <a:t>Specificity </a:t>
                      </a:r>
                    </a:p>
                  </a:txBody>
                  <a:tcPr/>
                </a:tc>
                <a:tc>
                  <a:txBody>
                    <a:bodyPr/>
                    <a:lstStyle/>
                    <a:p>
                      <a:r>
                        <a:rPr lang="en-GB" sz="1000" noProof="0" dirty="0">
                          <a:latin typeface="+mj-lt"/>
                        </a:rPr>
                        <a:t>Practice during task as close to meal as possible i.e., interventions involving food/fluid and swallowing (while closely monitoring safety)</a:t>
                      </a:r>
                    </a:p>
                  </a:txBody>
                  <a:tcPr/>
                </a:tc>
                <a:extLst>
                  <a:ext uri="{0D108BD9-81ED-4DB2-BD59-A6C34878D82A}">
                    <a16:rowId xmlns:a16="http://schemas.microsoft.com/office/drawing/2014/main" xmlns="" val="4251213410"/>
                  </a:ext>
                </a:extLst>
              </a:tr>
              <a:tr h="323618">
                <a:tc>
                  <a:txBody>
                    <a:bodyPr/>
                    <a:lstStyle/>
                    <a:p>
                      <a:r>
                        <a:rPr lang="en-GB" sz="1000" noProof="0" dirty="0">
                          <a:latin typeface="+mj-lt"/>
                        </a:rPr>
                        <a:t>Simplification</a:t>
                      </a:r>
                      <a:r>
                        <a:rPr lang="en-GB" sz="1000" baseline="0" noProof="0" dirty="0">
                          <a:latin typeface="+mj-lt"/>
                        </a:rPr>
                        <a:t> </a:t>
                      </a:r>
                      <a:endParaRPr lang="en-GB" sz="1000" noProof="0" dirty="0">
                        <a:latin typeface="+mj-lt"/>
                      </a:endParaRPr>
                    </a:p>
                  </a:txBody>
                  <a:tcPr/>
                </a:tc>
                <a:tc>
                  <a:txBody>
                    <a:bodyPr/>
                    <a:lstStyle/>
                    <a:p>
                      <a:r>
                        <a:rPr lang="en-GB" sz="1000" noProof="0" dirty="0">
                          <a:latin typeface="+mj-lt"/>
                        </a:rPr>
                        <a:t>If tasks are too difficult, infants are at risk of developing maladaptive motor patterns. Compensatory strategies can assist in motor learning if they are used to simplify the task in early stages and are titrated down as soon as is safe to do so, to work towards performing the task unaided. Strategies include modifying texture or sensory features of food or fluid, using different drinking vessels, or slowing the rate of the feed.</a:t>
                      </a:r>
                    </a:p>
                  </a:txBody>
                  <a:tcPr/>
                </a:tc>
                <a:extLst>
                  <a:ext uri="{0D108BD9-81ED-4DB2-BD59-A6C34878D82A}">
                    <a16:rowId xmlns:a16="http://schemas.microsoft.com/office/drawing/2014/main" xmlns="" val="1823820664"/>
                  </a:ext>
                </a:extLst>
              </a:tr>
              <a:tr h="323618">
                <a:tc>
                  <a:txBody>
                    <a:bodyPr/>
                    <a:lstStyle/>
                    <a:p>
                      <a:r>
                        <a:rPr lang="en-GB" sz="1000" noProof="0" dirty="0">
                          <a:latin typeface="+mj-lt"/>
                        </a:rPr>
                        <a:t>Attention and</a:t>
                      </a:r>
                      <a:r>
                        <a:rPr lang="en-GB" sz="1000" baseline="0" noProof="0" dirty="0">
                          <a:latin typeface="+mj-lt"/>
                        </a:rPr>
                        <a:t> motivation </a:t>
                      </a:r>
                      <a:endParaRPr lang="en-GB" sz="1000" noProof="0" dirty="0">
                        <a:latin typeface="+mj-lt"/>
                      </a:endParaRPr>
                    </a:p>
                  </a:txBody>
                  <a:tcPr/>
                </a:tc>
                <a:tc>
                  <a:txBody>
                    <a:bodyPr/>
                    <a:lstStyle/>
                    <a:p>
                      <a:r>
                        <a:rPr lang="en-GB" sz="1000" noProof="0" dirty="0">
                          <a:latin typeface="+mj-lt"/>
                        </a:rPr>
                        <a:t>Salient and interesting tasks can be achieved during snacks and at meals using preferred flavours and praise from caregivers. </a:t>
                      </a:r>
                    </a:p>
                  </a:txBody>
                  <a:tcPr/>
                </a:tc>
                <a:extLst>
                  <a:ext uri="{0D108BD9-81ED-4DB2-BD59-A6C34878D82A}">
                    <a16:rowId xmlns:a16="http://schemas.microsoft.com/office/drawing/2014/main" xmlns="" val="10006"/>
                  </a:ext>
                </a:extLst>
              </a:tr>
              <a:tr h="367562">
                <a:tc>
                  <a:txBody>
                    <a:bodyPr/>
                    <a:lstStyle/>
                    <a:p>
                      <a:r>
                        <a:rPr lang="en-GB" sz="1000" noProof="0" dirty="0">
                          <a:latin typeface="+mj-lt"/>
                        </a:rPr>
                        <a:t>Extrinsic feedback</a:t>
                      </a:r>
                      <a:r>
                        <a:rPr lang="en-GB" sz="1000" baseline="0" noProof="0" dirty="0">
                          <a:latin typeface="+mj-lt"/>
                        </a:rPr>
                        <a:t> </a:t>
                      </a:r>
                      <a:endParaRPr lang="en-GB" sz="1000" noProof="0" dirty="0">
                        <a:latin typeface="+mj-lt"/>
                      </a:endParaRPr>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1000" noProof="0" dirty="0">
                          <a:latin typeface="+mj-lt"/>
                        </a:rPr>
                        <a:t>Knowledge of performance, remaining time or mouthfuls (with simple visuals/prompts where appropriate) and praise provided frequently during early learning and intermittently as skill is mastered</a:t>
                      </a:r>
                    </a:p>
                    <a:p>
                      <a:endParaRPr lang="en-GB" sz="1000" noProof="0" dirty="0">
                        <a:latin typeface="+mj-lt"/>
                      </a:endParaRPr>
                    </a:p>
                  </a:txBody>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5079891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85999" y="667913"/>
            <a:ext cx="8168000" cy="442700"/>
          </a:xfrm>
        </p:spPr>
        <p:txBody>
          <a:bodyPr/>
          <a:lstStyle/>
          <a:p>
            <a:r>
              <a:rPr lang="en-GB" sz="2400" noProof="0" dirty="0"/>
              <a:t>Principles of neuroplasticity/motor learning </a:t>
            </a:r>
          </a:p>
        </p:txBody>
      </p:sp>
      <p:sp>
        <p:nvSpPr>
          <p:cNvPr id="4" name="Text Placeholder 3"/>
          <p:cNvSpPr>
            <a:spLocks noGrp="1"/>
          </p:cNvSpPr>
          <p:nvPr>
            <p:ph type="body" sz="quarter" idx="17"/>
          </p:nvPr>
        </p:nvSpPr>
        <p:spPr/>
        <p:txBody>
          <a:bodyPr/>
          <a:lstStyle/>
          <a:p>
            <a:endParaRPr lang="en-GB" noProof="0" dirty="0"/>
          </a:p>
        </p:txBody>
      </p:sp>
      <p:graphicFrame>
        <p:nvGraphicFramePr>
          <p:cNvPr id="5" name="Table 4"/>
          <p:cNvGraphicFramePr>
            <a:graphicFrameLocks noGrp="1"/>
          </p:cNvGraphicFramePr>
          <p:nvPr>
            <p:extLst/>
          </p:nvPr>
        </p:nvGraphicFramePr>
        <p:xfrm>
          <a:off x="485998" y="1274079"/>
          <a:ext cx="8167999" cy="3090750"/>
        </p:xfrm>
        <a:graphic>
          <a:graphicData uri="http://schemas.openxmlformats.org/drawingml/2006/table">
            <a:tbl>
              <a:tblPr firstRow="1" bandRow="1">
                <a:tableStyleId>{3B4B98B0-60AC-42C2-AFA5-B58CD77FA1E5}</a:tableStyleId>
              </a:tblPr>
              <a:tblGrid>
                <a:gridCol w="1847430">
                  <a:extLst>
                    <a:ext uri="{9D8B030D-6E8A-4147-A177-3AD203B41FA5}">
                      <a16:colId xmlns:a16="http://schemas.microsoft.com/office/drawing/2014/main" xmlns="" val="20000"/>
                    </a:ext>
                  </a:extLst>
                </a:gridCol>
                <a:gridCol w="6320569">
                  <a:extLst>
                    <a:ext uri="{9D8B030D-6E8A-4147-A177-3AD203B41FA5}">
                      <a16:colId xmlns:a16="http://schemas.microsoft.com/office/drawing/2014/main" xmlns="" val="20001"/>
                    </a:ext>
                  </a:extLst>
                </a:gridCol>
              </a:tblGrid>
              <a:tr h="595011">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1000" noProof="0" dirty="0">
                          <a:latin typeface="Arial" panose="020B0604020202020204" pitchFamily="34" charset="0"/>
                          <a:cs typeface="Arial" panose="020B0604020202020204" pitchFamily="34" charset="0"/>
                        </a:rPr>
                        <a:t>Neuroplasticity/Motor learning </a:t>
                      </a:r>
                    </a:p>
                    <a:p>
                      <a:endParaRPr lang="en-GB" sz="1000" noProof="0" dirty="0">
                        <a:latin typeface="Arial" panose="020B0604020202020204" pitchFamily="34" charset="0"/>
                        <a:cs typeface="Arial" panose="020B0604020202020204" pitchFamily="34" charset="0"/>
                      </a:endParaRPr>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noProof="0" dirty="0"/>
                        <a:t>Application to feeding intervention </a:t>
                      </a:r>
                    </a:p>
                    <a:p>
                      <a:endParaRPr lang="en-GB" noProof="0" dirty="0"/>
                    </a:p>
                  </a:txBody>
                  <a:tcPr/>
                </a:tc>
                <a:extLst>
                  <a:ext uri="{0D108BD9-81ED-4DB2-BD59-A6C34878D82A}">
                    <a16:rowId xmlns:a16="http://schemas.microsoft.com/office/drawing/2014/main" xmlns="" val="10000"/>
                  </a:ext>
                </a:extLst>
              </a:tr>
              <a:tr h="429730">
                <a:tc>
                  <a:txBody>
                    <a:bodyPr/>
                    <a:lstStyle/>
                    <a:p>
                      <a:r>
                        <a:rPr lang="en-GB" sz="1000" noProof="0" dirty="0">
                          <a:latin typeface="+mj-lt"/>
                          <a:cs typeface="Arial" panose="020B0604020202020204" pitchFamily="34" charset="0"/>
                        </a:rPr>
                        <a:t>Implicit learning </a:t>
                      </a:r>
                    </a:p>
                  </a:txBody>
                  <a:tcPr/>
                </a:tc>
                <a:tc>
                  <a:txBody>
                    <a:bodyPr/>
                    <a:lstStyle/>
                    <a:p>
                      <a:r>
                        <a:rPr lang="en-GB" sz="1000" noProof="0" dirty="0">
                          <a:latin typeface="+mj-lt"/>
                        </a:rPr>
                        <a:t>Natural positive reinforcement and feedback provided through enjoyment of food flavours and reduction in deleterious responses e.g., gagging, coughing, choking</a:t>
                      </a:r>
                    </a:p>
                  </a:txBody>
                  <a:tcPr/>
                </a:tc>
                <a:extLst>
                  <a:ext uri="{0D108BD9-81ED-4DB2-BD59-A6C34878D82A}">
                    <a16:rowId xmlns:a16="http://schemas.microsoft.com/office/drawing/2014/main" xmlns="" val="10001"/>
                  </a:ext>
                </a:extLst>
              </a:tr>
              <a:tr h="402183">
                <a:tc>
                  <a:txBody>
                    <a:bodyPr/>
                    <a:lstStyle/>
                    <a:p>
                      <a:r>
                        <a:rPr lang="en-GB" sz="1000" noProof="0" dirty="0">
                          <a:latin typeface="+mj-lt"/>
                          <a:cs typeface="Arial" panose="020B0604020202020204" pitchFamily="34" charset="0"/>
                        </a:rPr>
                        <a:t>Blocked practice</a:t>
                      </a:r>
                    </a:p>
                  </a:txBody>
                  <a:tcPr/>
                </a:tc>
                <a:tc>
                  <a:txBody>
                    <a:bodyPr/>
                    <a:lstStyle/>
                    <a:p>
                      <a:r>
                        <a:rPr lang="en-GB" sz="1000" noProof="0" dirty="0">
                          <a:latin typeface="+mj-lt"/>
                        </a:rPr>
                        <a:t>Practicing desired skill with one food or drink</a:t>
                      </a:r>
                    </a:p>
                  </a:txBody>
                  <a:tcPr/>
                </a:tc>
                <a:extLst>
                  <a:ext uri="{0D108BD9-81ED-4DB2-BD59-A6C34878D82A}">
                    <a16:rowId xmlns:a16="http://schemas.microsoft.com/office/drawing/2014/main" xmlns="" val="10002"/>
                  </a:ext>
                </a:extLst>
              </a:tr>
              <a:tr h="402183">
                <a:tc>
                  <a:txBody>
                    <a:bodyPr/>
                    <a:lstStyle/>
                    <a:p>
                      <a:r>
                        <a:rPr lang="en-GB" sz="1000" noProof="0" dirty="0">
                          <a:latin typeface="+mj-lt"/>
                          <a:cs typeface="Arial" panose="020B0604020202020204" pitchFamily="34" charset="0"/>
                        </a:rPr>
                        <a:t>Random</a:t>
                      </a:r>
                      <a:r>
                        <a:rPr lang="en-GB" sz="1000" baseline="0" noProof="0" dirty="0">
                          <a:latin typeface="+mj-lt"/>
                          <a:cs typeface="Arial" panose="020B0604020202020204" pitchFamily="34" charset="0"/>
                        </a:rPr>
                        <a:t> practice</a:t>
                      </a:r>
                      <a:endParaRPr lang="en-GB" sz="1000" noProof="0" dirty="0">
                        <a:latin typeface="+mj-lt"/>
                        <a:cs typeface="Arial" panose="020B0604020202020204" pitchFamily="34" charset="0"/>
                      </a:endParaRPr>
                    </a:p>
                  </a:txBody>
                  <a:tcPr/>
                </a:tc>
                <a:tc>
                  <a:txBody>
                    <a:bodyPr/>
                    <a:lstStyle/>
                    <a:p>
                      <a:r>
                        <a:rPr lang="en-GB" sz="1000" noProof="0" dirty="0">
                          <a:latin typeface="+mj-lt"/>
                        </a:rPr>
                        <a:t>Alternate fluid, chewable and non-chewable textures with every mouthful, once mastered in isolation</a:t>
                      </a:r>
                    </a:p>
                  </a:txBody>
                  <a:tcPr/>
                </a:tc>
                <a:extLst>
                  <a:ext uri="{0D108BD9-81ED-4DB2-BD59-A6C34878D82A}">
                    <a16:rowId xmlns:a16="http://schemas.microsoft.com/office/drawing/2014/main" xmlns="" val="10003"/>
                  </a:ext>
                </a:extLst>
              </a:tr>
              <a:tr h="402183">
                <a:tc>
                  <a:txBody>
                    <a:bodyPr/>
                    <a:lstStyle/>
                    <a:p>
                      <a:r>
                        <a:rPr lang="en-GB" sz="1000" noProof="0" dirty="0">
                          <a:latin typeface="+mj-lt"/>
                          <a:cs typeface="Arial" panose="020B0604020202020204" pitchFamily="34" charset="0"/>
                        </a:rPr>
                        <a:t>Distributed practice </a:t>
                      </a:r>
                    </a:p>
                  </a:txBody>
                  <a:tcPr/>
                </a:tc>
                <a:tc>
                  <a:txBody>
                    <a:bodyPr/>
                    <a:lstStyle/>
                    <a:p>
                      <a:r>
                        <a:rPr lang="en-GB" sz="1000" noProof="0" dirty="0">
                          <a:latin typeface="+mj-lt"/>
                        </a:rPr>
                        <a:t>Practice skill during many (short) sessions over a longer period (e.g., snacks throughout the day)</a:t>
                      </a:r>
                    </a:p>
                  </a:txBody>
                  <a:tcPr/>
                </a:tc>
                <a:extLst>
                  <a:ext uri="{0D108BD9-81ED-4DB2-BD59-A6C34878D82A}">
                    <a16:rowId xmlns:a16="http://schemas.microsoft.com/office/drawing/2014/main" xmlns="" val="10004"/>
                  </a:ext>
                </a:extLst>
              </a:tr>
              <a:tr h="429730">
                <a:tc>
                  <a:txBody>
                    <a:bodyPr/>
                    <a:lstStyle/>
                    <a:p>
                      <a:r>
                        <a:rPr lang="en-GB" sz="1000" noProof="0" dirty="0">
                          <a:latin typeface="+mj-lt"/>
                          <a:cs typeface="Arial" panose="020B0604020202020204" pitchFamily="34" charset="0"/>
                        </a:rPr>
                        <a:t>Complexity </a:t>
                      </a:r>
                    </a:p>
                  </a:txBody>
                  <a:tcPr/>
                </a:tc>
                <a:tc>
                  <a:txBody>
                    <a:bodyPr/>
                    <a:lstStyle/>
                    <a:p>
                      <a:r>
                        <a:rPr lang="en-GB" sz="1000" noProof="0" dirty="0">
                          <a:latin typeface="+mj-lt"/>
                        </a:rPr>
                        <a:t>Continual reassessment, upgrade goals, and reducing support to ensure task is as difficult as possible while maintaining safety</a:t>
                      </a:r>
                    </a:p>
                  </a:txBody>
                  <a:tcPr/>
                </a:tc>
                <a:extLst>
                  <a:ext uri="{0D108BD9-81ED-4DB2-BD59-A6C34878D82A}">
                    <a16:rowId xmlns:a16="http://schemas.microsoft.com/office/drawing/2014/main" xmlns="" val="10005"/>
                  </a:ext>
                </a:extLst>
              </a:tr>
              <a:tr h="429730">
                <a:tc>
                  <a:txBody>
                    <a:bodyPr/>
                    <a:lstStyle/>
                    <a:p>
                      <a:r>
                        <a:rPr lang="en-GB" sz="1000" noProof="0" dirty="0">
                          <a:latin typeface="+mj-lt"/>
                          <a:cs typeface="Arial" panose="020B0604020202020204" pitchFamily="34" charset="0"/>
                        </a:rPr>
                        <a:t>Transfer of learning </a:t>
                      </a:r>
                    </a:p>
                  </a:txBody>
                  <a:tcPr/>
                </a:tc>
                <a:tc>
                  <a:txBody>
                    <a:bodyPr/>
                    <a:lstStyle/>
                    <a:p>
                      <a:r>
                        <a:rPr lang="en-GB" sz="1000" noProof="0" dirty="0">
                          <a:latin typeface="+mj-lt"/>
                        </a:rPr>
                        <a:t>Once skill is mastered with familiar foods in familiar environments, skills can be practiced with novel foods and environments to encourage generalisation of skills</a:t>
                      </a:r>
                    </a:p>
                  </a:txBody>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42137936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A342B2-87CE-21E2-3FF6-DE55D4743B86}"/>
              </a:ext>
            </a:extLst>
          </p:cNvPr>
          <p:cNvSpPr>
            <a:spLocks noGrp="1"/>
          </p:cNvSpPr>
          <p:nvPr>
            <p:ph type="title"/>
          </p:nvPr>
        </p:nvSpPr>
        <p:spPr>
          <a:xfrm>
            <a:off x="485999" y="599578"/>
            <a:ext cx="8168000" cy="442700"/>
          </a:xfrm>
        </p:spPr>
        <p:txBody>
          <a:bodyPr/>
          <a:lstStyle/>
          <a:p>
            <a:r>
              <a:rPr lang="en-GB" noProof="0" dirty="0"/>
              <a:t>Early feeding strategies</a:t>
            </a:r>
          </a:p>
        </p:txBody>
      </p:sp>
      <p:sp>
        <p:nvSpPr>
          <p:cNvPr id="4" name="Text Placeholder 3">
            <a:extLst>
              <a:ext uri="{FF2B5EF4-FFF2-40B4-BE49-F238E27FC236}">
                <a16:creationId xmlns:a16="http://schemas.microsoft.com/office/drawing/2014/main" xmlns="" id="{9F9C8019-0E25-FB1A-45F7-D71871A8BFD6}"/>
              </a:ext>
            </a:extLst>
          </p:cNvPr>
          <p:cNvSpPr>
            <a:spLocks noGrp="1"/>
          </p:cNvSpPr>
          <p:nvPr>
            <p:ph type="body" sz="quarter" idx="17"/>
          </p:nvPr>
        </p:nvSpPr>
        <p:spPr>
          <a:xfrm>
            <a:off x="435993" y="820928"/>
            <a:ext cx="8168000" cy="3144551"/>
          </a:xfrm>
        </p:spPr>
        <p:txBody>
          <a:bodyPr/>
          <a:lstStyle/>
          <a:p>
            <a:pPr marL="0" indent="0" algn="l">
              <a:buNone/>
            </a:pPr>
            <a:endParaRPr lang="en-GB" sz="1400" b="0" i="0" u="none" strike="noStrike" baseline="0" noProof="0" dirty="0">
              <a:latin typeface="+mj-lt"/>
            </a:endParaRPr>
          </a:p>
          <a:p>
            <a:pPr algn="l"/>
            <a:r>
              <a:rPr lang="en-GB" sz="1400" b="0" i="0" u="none" strike="noStrike" baseline="0" dirty="0">
                <a:latin typeface="+mj-lt"/>
              </a:rPr>
              <a:t>C</a:t>
            </a:r>
            <a:r>
              <a:rPr lang="en-GB" sz="1400" b="0" i="0" u="none" strike="noStrike" baseline="0" noProof="0" dirty="0" err="1">
                <a:latin typeface="+mj-lt"/>
              </a:rPr>
              <a:t>hoosing</a:t>
            </a:r>
            <a:r>
              <a:rPr lang="en-GB" sz="1400" b="0" i="0" u="none" strike="noStrike" baseline="0" noProof="0" dirty="0">
                <a:latin typeface="+mj-lt"/>
              </a:rPr>
              <a:t> optimal positioning (side lying), swaddling, skin to skin,</a:t>
            </a:r>
            <a:r>
              <a:rPr lang="en-GB" sz="1400" dirty="0">
                <a:latin typeface="+mj-lt"/>
              </a:rPr>
              <a:t> </a:t>
            </a:r>
            <a:r>
              <a:rPr lang="en-GB" sz="1400" b="0" i="0" u="none" strike="noStrike" baseline="0" noProof="0" dirty="0">
                <a:latin typeface="+mj-lt"/>
              </a:rPr>
              <a:t>slowing the flow rate of fluids with slower-flow bottle nipples, increasing the thickness of fluids, modifying the texture of foods to softer or pureed consistencies, and tube feeding to top up volume. </a:t>
            </a:r>
          </a:p>
          <a:p>
            <a:pPr algn="l"/>
            <a:r>
              <a:rPr lang="en-GB" sz="1400" dirty="0">
                <a:latin typeface="+mj-lt"/>
              </a:rPr>
              <a:t>Promote positive oral experience.</a:t>
            </a:r>
          </a:p>
          <a:p>
            <a:pPr algn="l"/>
            <a:r>
              <a:rPr lang="en-GB" sz="1400" noProof="0" dirty="0">
                <a:latin typeface="+mj-lt"/>
              </a:rPr>
              <a:t>Oral facial stimulation programme may be helpful in developing oral motor and sensory skills for sucking and swallowing (Greene et al. 2023). </a:t>
            </a:r>
          </a:p>
          <a:p>
            <a:pPr algn="l"/>
            <a:r>
              <a:rPr lang="en-GB" sz="1400" dirty="0">
                <a:latin typeface="+mj-lt"/>
              </a:rPr>
              <a:t>Non-nutritive sucking (soother, gloved finger, empty breast). </a:t>
            </a:r>
          </a:p>
          <a:p>
            <a:pPr algn="l"/>
            <a:r>
              <a:rPr lang="en-GB" sz="1400" dirty="0">
                <a:latin typeface="+mj-lt"/>
              </a:rPr>
              <a:t>Soother dip and finger dip allow baby to practice their sucking and expose gut to taste milk.</a:t>
            </a:r>
          </a:p>
          <a:p>
            <a:pPr algn="l"/>
            <a:r>
              <a:rPr lang="en-US" sz="1400" dirty="0">
                <a:latin typeface="+mj-lt"/>
              </a:rPr>
              <a:t>Some potential benefits, however evidence not strong enough with regard to impact on shortening the transition to oral feeding, reduce length of hospital stay or decrease time </a:t>
            </a:r>
            <a:r>
              <a:rPr lang="en-US" sz="1400" dirty="0" smtClean="0">
                <a:latin typeface="+mj-lt"/>
              </a:rPr>
              <a:t>to oral feeding.</a:t>
            </a:r>
            <a:r>
              <a:rPr lang="en-US" sz="1400" dirty="0" smtClean="0">
                <a:latin typeface="+mj-lt"/>
              </a:rPr>
              <a:t> </a:t>
            </a:r>
            <a:endParaRPr lang="en-GB" sz="1400" noProof="0" dirty="0">
              <a:latin typeface="+mj-lt"/>
            </a:endParaRPr>
          </a:p>
        </p:txBody>
      </p:sp>
      <p:pic>
        <p:nvPicPr>
          <p:cNvPr id="5" name="Picture 4">
            <a:extLst>
              <a:ext uri="{FF2B5EF4-FFF2-40B4-BE49-F238E27FC236}">
                <a16:creationId xmlns:a16="http://schemas.microsoft.com/office/drawing/2014/main" xmlns="" id="{A9B2F747-9EFB-1368-5E9B-3F06538482F0}"/>
              </a:ext>
            </a:extLst>
          </p:cNvPr>
          <p:cNvPicPr>
            <a:picLocks noChangeAspect="1"/>
          </p:cNvPicPr>
          <p:nvPr/>
        </p:nvPicPr>
        <p:blipFill>
          <a:blip r:embed="rId2"/>
          <a:stretch>
            <a:fillRect/>
          </a:stretch>
        </p:blipFill>
        <p:spPr>
          <a:xfrm>
            <a:off x="5693569" y="78841"/>
            <a:ext cx="3307556" cy="1041473"/>
          </a:xfrm>
          <a:prstGeom prst="rect">
            <a:avLst/>
          </a:prstGeom>
        </p:spPr>
      </p:pic>
    </p:spTree>
    <p:extLst>
      <p:ext uri="{BB962C8B-B14F-4D97-AF65-F5344CB8AC3E}">
        <p14:creationId xmlns:p14="http://schemas.microsoft.com/office/powerpoint/2010/main" val="29875602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PowerPoint Template - Standard White Background">
  <a:themeElements>
    <a:clrScheme name="Smurfit Kappa">
      <a:dk1>
        <a:srgbClr val="000000"/>
      </a:dk1>
      <a:lt1>
        <a:srgbClr val="FFFFFF"/>
      </a:lt1>
      <a:dk2>
        <a:srgbClr val="01A1DD"/>
      </a:dk2>
      <a:lt2>
        <a:srgbClr val="FFFFFF"/>
      </a:lt2>
      <a:accent1>
        <a:srgbClr val="01A1DD"/>
      </a:accent1>
      <a:accent2>
        <a:srgbClr val="FDD900"/>
      </a:accent2>
      <a:accent3>
        <a:srgbClr val="727F85"/>
      </a:accent3>
      <a:accent4>
        <a:srgbClr val="CEC3BA"/>
      </a:accent4>
      <a:accent5>
        <a:srgbClr val="199CA6"/>
      </a:accent5>
      <a:accent6>
        <a:srgbClr val="00596F"/>
      </a:accent6>
      <a:hlink>
        <a:srgbClr val="6FC4E8"/>
      </a:hlink>
      <a:folHlink>
        <a:srgbClr val="005589"/>
      </a:folHlink>
    </a:clrScheme>
    <a:fontScheme name="Smurfit Kappa">
      <a:majorFont>
        <a:latin typeface="Arial"/>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effectLst/>
      </a:spPr>
      <a:bodyPr lIns="108000" tIns="72000" rIns="108000" bIns="108000" rtlCol="0" anchor="t" anchorCtr="0"/>
      <a:lstStyle>
        <a:defPPr algn="l">
          <a:defRPr sz="1200" baseline="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0" tIns="0" rIns="0" bIns="0" rtlCol="0">
        <a:noAutofit/>
      </a:bodyPr>
      <a:lstStyle>
        <a:defPPr marL="171450" indent="-171450">
          <a:lnSpc>
            <a:spcPct val="90000"/>
          </a:lnSpc>
          <a:spcAft>
            <a:spcPts val="600"/>
          </a:spcAft>
          <a:buClr>
            <a:srgbClr val="01A1DD"/>
          </a:buClr>
          <a:buSzPct val="80000"/>
          <a:buFont typeface="Wingdings 3" panose="05040102010807070707" pitchFamily="18" charset="2"/>
          <a:buChar char="}"/>
          <a:defRPr sz="1200" dirty="0" err="1" smtClean="0"/>
        </a:defPPr>
      </a:lstStyle>
    </a:txDef>
  </a:objectDefaults>
  <a:extraClrSchemeLst/>
  <a:extLst>
    <a:ext uri="{05A4C25C-085E-4340-85A3-A5531E510DB2}">
      <thm15:themeFamily xmlns:thm15="http://schemas.microsoft.com/office/thememl/2012/main" name="Smurfit Kappa template_09 Sep" id="{C454857C-B94E-4842-9CB1-8E06B0F93BF8}" vid="{BCAAB695-2207-49E5-84F4-2B8F684966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348921EBDFE844A35662D41F53D4FC" ma:contentTypeVersion="" ma:contentTypeDescription="Create a new document." ma:contentTypeScope="" ma:versionID="38416a104bebf80d7557ec1ce08cc129">
  <xsd:schema xmlns:xsd="http://www.w3.org/2001/XMLSchema" xmlns:xs="http://www.w3.org/2001/XMLSchema" xmlns:p="http://schemas.microsoft.com/office/2006/metadata/properties" xmlns:ns2="e011760c-baa8-4abd-91d5-0d9e28ec493b" targetNamespace="http://schemas.microsoft.com/office/2006/metadata/properties" ma:root="true" ma:fieldsID="004147aaafa27741b782001db837d71e" ns2:_="">
    <xsd:import namespace="e011760c-baa8-4abd-91d5-0d9e28ec493b"/>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11760c-baa8-4abd-91d5-0d9e28ec493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CF267C-C5DA-4FA2-A36A-E3E39EA242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11760c-baa8-4abd-91d5-0d9e28ec49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983AAE-E6F8-40A4-B2D5-67B3AE74705E}">
  <ds:schemaRefs>
    <ds:schemaRef ds:uri="http://schemas.microsoft.com/sharepoint/v3/contenttype/forms"/>
  </ds:schemaRefs>
</ds:datastoreItem>
</file>

<file path=customXml/itemProps3.xml><?xml version="1.0" encoding="utf-8"?>
<ds:datastoreItem xmlns:ds="http://schemas.openxmlformats.org/officeDocument/2006/customXml" ds:itemID="{64B03DF3-2738-4EDE-B2C1-16514BD01240}">
  <ds:schemaRefs>
    <ds:schemaRef ds:uri="http://purl.org/dc/terms/"/>
    <ds:schemaRef ds:uri="http://schemas.openxmlformats.org/package/2006/metadata/core-properties"/>
    <ds:schemaRef ds:uri="e011760c-baa8-4abd-91d5-0d9e28ec493b"/>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PowerPoint Template - Standard White Background.potx</Template>
  <TotalTime>6994</TotalTime>
  <Words>7278</Words>
  <Application>Microsoft Office PowerPoint</Application>
  <PresentationFormat>On-screen Show (16:9)</PresentationFormat>
  <Paragraphs>785</Paragraphs>
  <Slides>59</Slides>
  <Notes>48</Notes>
  <HiddenSlides>3</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59</vt:i4>
      </vt:variant>
    </vt:vector>
  </HeadingPairs>
  <TitlesOfParts>
    <vt:vector size="78" baseType="lpstr">
      <vt:lpstr>AdvOT863180fb</vt:lpstr>
      <vt:lpstr>AdvOTa20b42a7</vt:lpstr>
      <vt:lpstr>AdvOTa20b42a7+20</vt:lpstr>
      <vt:lpstr>AdvOTa20b42a7+fb</vt:lpstr>
      <vt:lpstr>AdvPS44A44B</vt:lpstr>
      <vt:lpstr>Arial</vt:lpstr>
      <vt:lpstr>BlinkMacSystemFont</vt:lpstr>
      <vt:lpstr>Calibri</vt:lpstr>
      <vt:lpstr>Comic Sans MS</vt:lpstr>
      <vt:lpstr>ElsevierGulliver</vt:lpstr>
      <vt:lpstr>HelveticaNeueLTStd-Cn</vt:lpstr>
      <vt:lpstr>Inter</vt:lpstr>
      <vt:lpstr>MyriadPro-Regular</vt:lpstr>
      <vt:lpstr>Noto Sans</vt:lpstr>
      <vt:lpstr>Symbol</vt:lpstr>
      <vt:lpstr>Times New Roman</vt:lpstr>
      <vt:lpstr>Wingdings</vt:lpstr>
      <vt:lpstr>Wingdings 3</vt:lpstr>
      <vt:lpstr>PowerPoint Template - Standard White Background</vt:lpstr>
      <vt:lpstr>Optimising nutrition with cerebral palsy</vt:lpstr>
      <vt:lpstr>Optimising nutrition with cerebral palsy</vt:lpstr>
      <vt:lpstr>Background</vt:lpstr>
      <vt:lpstr>Factors impacting feeding and nutritional intake</vt:lpstr>
      <vt:lpstr>Growth </vt:lpstr>
      <vt:lpstr>Growth </vt:lpstr>
      <vt:lpstr>Measurements often used </vt:lpstr>
      <vt:lpstr>Growth monitoring</vt:lpstr>
      <vt:lpstr>Balanced intake </vt:lpstr>
      <vt:lpstr>Energy (calorie) requirements</vt:lpstr>
      <vt:lpstr>Protein </vt:lpstr>
      <vt:lpstr>Fluid </vt:lpstr>
      <vt:lpstr>Calcium and Vitamin D </vt:lpstr>
      <vt:lpstr>Calcium and Vitamin D  </vt:lpstr>
      <vt:lpstr>PowerPoint Presentation</vt:lpstr>
      <vt:lpstr>Calcium </vt:lpstr>
      <vt:lpstr>Calcium requirements </vt:lpstr>
      <vt:lpstr>Calcium – other sources   </vt:lpstr>
      <vt:lpstr>Vitamin D </vt:lpstr>
      <vt:lpstr>Vitamin D </vt:lpstr>
      <vt:lpstr>Other micronutrients </vt:lpstr>
      <vt:lpstr>Fibre</vt:lpstr>
      <vt:lpstr>Feeding, Eating, Drinking and Swallowing difficulties/ Oro motor difficulties </vt:lpstr>
      <vt:lpstr>Some Facts:</vt:lpstr>
      <vt:lpstr>Typical Parental Concerns</vt:lpstr>
      <vt:lpstr>Iceberg</vt:lpstr>
      <vt:lpstr>PowerPoint Presentation</vt:lpstr>
      <vt:lpstr>Developmental Stages</vt:lpstr>
      <vt:lpstr>IDDSI</vt:lpstr>
      <vt:lpstr>  Linking IDDSI to skill development and application</vt:lpstr>
      <vt:lpstr>    Linking IDDSI to developmental milestones</vt:lpstr>
      <vt:lpstr>    Linking IDDSI to developmental milestones</vt:lpstr>
      <vt:lpstr>  Linking IDDSI to developmental milestones</vt:lpstr>
      <vt:lpstr> Linking IDDSI to developmental milestones</vt:lpstr>
      <vt:lpstr> Linking IDDSI to developmental milestones</vt:lpstr>
      <vt:lpstr>PowerPoint Presentation</vt:lpstr>
      <vt:lpstr>PowerPoint Presentation</vt:lpstr>
      <vt:lpstr>Feeding Difficulties…</vt:lpstr>
      <vt:lpstr>  Signs and Symptoms: </vt:lpstr>
      <vt:lpstr>     Positioning, Positioning, Positioning!</vt:lpstr>
      <vt:lpstr>b) Feeders Position:</vt:lpstr>
      <vt:lpstr>Social Modelling and Structured Mealtimes</vt:lpstr>
      <vt:lpstr>Gut dysmotility in CP</vt:lpstr>
      <vt:lpstr>Gastro oesophageal reflux </vt:lpstr>
      <vt:lpstr>Constipation</vt:lpstr>
      <vt:lpstr>Constipation </vt:lpstr>
      <vt:lpstr>Constipation - intervention</vt:lpstr>
      <vt:lpstr>Undernutrition </vt:lpstr>
      <vt:lpstr>Determining the need for nutritional intervention </vt:lpstr>
      <vt:lpstr>Undernutrition – interventions </vt:lpstr>
      <vt:lpstr>Food fortification </vt:lpstr>
      <vt:lpstr>Oral nutritional supplements </vt:lpstr>
      <vt:lpstr>Feeding and Nutrition screening tool (FNST) </vt:lpstr>
      <vt:lpstr>Weight gain </vt:lpstr>
      <vt:lpstr>Take away points</vt:lpstr>
      <vt:lpstr>References</vt:lpstr>
      <vt:lpstr>Principles of neuroplasticity/motor learning </vt:lpstr>
      <vt:lpstr>Principles of neuroplasticity/motor learning </vt:lpstr>
      <vt:lpstr>Early feeding strategies</vt:lpstr>
    </vt:vector>
  </TitlesOfParts>
  <Company>FleishmanHillard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Nienke.Odekerken@smurfitkappa.com</dc:creator>
  <cp:lastModifiedBy>Anna Delahunt</cp:lastModifiedBy>
  <cp:revision>831</cp:revision>
  <cp:lastPrinted>2022-01-10T17:03:44Z</cp:lastPrinted>
  <dcterms:created xsi:type="dcterms:W3CDTF">2016-07-26T15:41:43Z</dcterms:created>
  <dcterms:modified xsi:type="dcterms:W3CDTF">2025-09-24T13:14:13Z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0x010100FD348921EBDFE844A35662D41F53D4FC</vt:lpwstr>
  </property>
</Properties>
</file>