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4"/>
  </p:notesMasterIdLst>
  <p:sldIdLst>
    <p:sldId id="343" r:id="rId5"/>
    <p:sldId id="302" r:id="rId6"/>
    <p:sldId id="265" r:id="rId7"/>
    <p:sldId id="375" r:id="rId8"/>
    <p:sldId id="361" r:id="rId9"/>
    <p:sldId id="372" r:id="rId10"/>
    <p:sldId id="266" r:id="rId11"/>
    <p:sldId id="290" r:id="rId12"/>
    <p:sldId id="347" r:id="rId13"/>
    <p:sldId id="373" r:id="rId14"/>
    <p:sldId id="268" r:id="rId15"/>
    <p:sldId id="269" r:id="rId16"/>
    <p:sldId id="380" r:id="rId17"/>
    <p:sldId id="363" r:id="rId18"/>
    <p:sldId id="355" r:id="rId19"/>
    <p:sldId id="356" r:id="rId20"/>
    <p:sldId id="370" r:id="rId21"/>
    <p:sldId id="357" r:id="rId22"/>
    <p:sldId id="371" r:id="rId23"/>
    <p:sldId id="374" r:id="rId24"/>
    <p:sldId id="376" r:id="rId25"/>
    <p:sldId id="288" r:id="rId26"/>
    <p:sldId id="261" r:id="rId27"/>
    <p:sldId id="344" r:id="rId28"/>
    <p:sldId id="289" r:id="rId29"/>
    <p:sldId id="345" r:id="rId30"/>
    <p:sldId id="346" r:id="rId31"/>
    <p:sldId id="387" r:id="rId32"/>
    <p:sldId id="348" r:id="rId33"/>
    <p:sldId id="377" r:id="rId34"/>
    <p:sldId id="388" r:id="rId35"/>
    <p:sldId id="378" r:id="rId36"/>
    <p:sldId id="298" r:id="rId37"/>
    <p:sldId id="279" r:id="rId38"/>
    <p:sldId id="291" r:id="rId39"/>
    <p:sldId id="275" r:id="rId40"/>
    <p:sldId id="276" r:id="rId41"/>
    <p:sldId id="283" r:id="rId42"/>
    <p:sldId id="277" r:id="rId43"/>
    <p:sldId id="381" r:id="rId44"/>
    <p:sldId id="382" r:id="rId45"/>
    <p:sldId id="386" r:id="rId46"/>
    <p:sldId id="294" r:id="rId47"/>
    <p:sldId id="383" r:id="rId48"/>
    <p:sldId id="384" r:id="rId49"/>
    <p:sldId id="385" r:id="rId50"/>
    <p:sldId id="390" r:id="rId51"/>
    <p:sldId id="389" r:id="rId52"/>
    <p:sldId id="369" r:id="rId53"/>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Meany" initials="LM" lastIdx="1" clrIdx="0">
    <p:extLst>
      <p:ext uri="{19B8F6BF-5375-455C-9EA6-DF929625EA0E}">
        <p15:presenceInfo xmlns:p15="http://schemas.microsoft.com/office/powerpoint/2012/main" userId="S-1-5-21-2772410832-1032503094-710888880-286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32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4660"/>
  </p:normalViewPr>
  <p:slideViewPr>
    <p:cSldViewPr snapToGrid="0">
      <p:cViewPr varScale="1">
        <p:scale>
          <a:sx n="59" d="100"/>
          <a:sy n="59" d="100"/>
        </p:scale>
        <p:origin x="948" y="5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9" d="100"/>
          <a:sy n="89" d="100"/>
        </p:scale>
        <p:origin x="3788"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B5B208-B124-4B66-A4A8-3994B5E23944}" type="doc">
      <dgm:prSet loTypeId="urn:microsoft.com/office/officeart/2005/8/layout/process1" loCatId="process" qsTypeId="urn:microsoft.com/office/officeart/2005/8/quickstyle/simple1" qsCatId="simple" csTypeId="urn:microsoft.com/office/officeart/2005/8/colors/accent1_2" csCatId="accent1" phldr="1"/>
      <dgm:spPr/>
    </dgm:pt>
    <dgm:pt modelId="{624C918F-A781-4679-83D5-387E2B211B93}">
      <dgm:prSet phldrT="[Text]"/>
      <dgm:spPr/>
      <dgm:t>
        <a:bodyPr/>
        <a:lstStyle/>
        <a:p>
          <a:r>
            <a:rPr lang="en-US" dirty="0"/>
            <a:t>Decision Making Assistant </a:t>
          </a:r>
        </a:p>
      </dgm:t>
    </dgm:pt>
    <dgm:pt modelId="{7B34C685-3D87-48DE-8103-C423B1956673}" type="parTrans" cxnId="{8ED5C7A7-8C09-4E63-BABD-AC06B435948F}">
      <dgm:prSet/>
      <dgm:spPr/>
      <dgm:t>
        <a:bodyPr/>
        <a:lstStyle/>
        <a:p>
          <a:endParaRPr lang="en-US"/>
        </a:p>
      </dgm:t>
    </dgm:pt>
    <dgm:pt modelId="{852A3F3C-71E7-4BDF-809B-A37966FABCE9}" type="sibTrans" cxnId="{8ED5C7A7-8C09-4E63-BABD-AC06B435948F}">
      <dgm:prSet/>
      <dgm:spPr/>
      <dgm:t>
        <a:bodyPr/>
        <a:lstStyle/>
        <a:p>
          <a:endParaRPr lang="en-US" dirty="0"/>
        </a:p>
      </dgm:t>
    </dgm:pt>
    <dgm:pt modelId="{629896DD-94A9-4E5C-A99A-0EC0CE29DFC0}">
      <dgm:prSet phldrT="[Text]"/>
      <dgm:spPr/>
      <dgm:t>
        <a:bodyPr/>
        <a:lstStyle/>
        <a:p>
          <a:r>
            <a:rPr lang="en-US" dirty="0"/>
            <a:t>Co-Decision Maker </a:t>
          </a:r>
        </a:p>
      </dgm:t>
    </dgm:pt>
    <dgm:pt modelId="{62CEED1F-997C-4227-8677-959846952A1D}" type="parTrans" cxnId="{24D1014D-5B2E-405C-A211-99AAA8E543F6}">
      <dgm:prSet/>
      <dgm:spPr/>
      <dgm:t>
        <a:bodyPr/>
        <a:lstStyle/>
        <a:p>
          <a:endParaRPr lang="en-US"/>
        </a:p>
      </dgm:t>
    </dgm:pt>
    <dgm:pt modelId="{5D486EA4-D0F0-408F-B5DB-0349B8E88B39}" type="sibTrans" cxnId="{24D1014D-5B2E-405C-A211-99AAA8E543F6}">
      <dgm:prSet/>
      <dgm:spPr/>
      <dgm:t>
        <a:bodyPr/>
        <a:lstStyle/>
        <a:p>
          <a:endParaRPr lang="en-US" dirty="0"/>
        </a:p>
      </dgm:t>
    </dgm:pt>
    <dgm:pt modelId="{7E1181A2-16A2-47A5-BAAF-A111F6CACD24}">
      <dgm:prSet phldrT="[Text]"/>
      <dgm:spPr/>
      <dgm:t>
        <a:bodyPr/>
        <a:lstStyle/>
        <a:p>
          <a:r>
            <a:rPr lang="en-US" dirty="0"/>
            <a:t>Decision Making Representative </a:t>
          </a:r>
        </a:p>
      </dgm:t>
    </dgm:pt>
    <dgm:pt modelId="{923BA9E1-C250-4A7B-9EAA-78729A69004B}" type="parTrans" cxnId="{3698F21D-D263-43FE-BAB9-EEE89A2E5111}">
      <dgm:prSet/>
      <dgm:spPr/>
      <dgm:t>
        <a:bodyPr/>
        <a:lstStyle/>
        <a:p>
          <a:endParaRPr lang="en-US"/>
        </a:p>
      </dgm:t>
    </dgm:pt>
    <dgm:pt modelId="{8C0652F2-692C-4DA6-843B-6EF1269C7222}" type="sibTrans" cxnId="{3698F21D-D263-43FE-BAB9-EEE89A2E5111}">
      <dgm:prSet/>
      <dgm:spPr/>
      <dgm:t>
        <a:bodyPr/>
        <a:lstStyle/>
        <a:p>
          <a:endParaRPr lang="en-US"/>
        </a:p>
      </dgm:t>
    </dgm:pt>
    <dgm:pt modelId="{B3B11926-A037-48BE-B34D-93EA468ACA96}" type="pres">
      <dgm:prSet presAssocID="{37B5B208-B124-4B66-A4A8-3994B5E23944}" presName="Name0" presStyleCnt="0">
        <dgm:presLayoutVars>
          <dgm:dir/>
          <dgm:resizeHandles val="exact"/>
        </dgm:presLayoutVars>
      </dgm:prSet>
      <dgm:spPr/>
    </dgm:pt>
    <dgm:pt modelId="{42467DB7-8024-4B53-A2A8-582B6E5210DC}" type="pres">
      <dgm:prSet presAssocID="{624C918F-A781-4679-83D5-387E2B211B93}" presName="node" presStyleLbl="node1" presStyleIdx="0" presStyleCnt="3">
        <dgm:presLayoutVars>
          <dgm:bulletEnabled val="1"/>
        </dgm:presLayoutVars>
      </dgm:prSet>
      <dgm:spPr/>
    </dgm:pt>
    <dgm:pt modelId="{232CB318-1245-47E1-AE54-9F7DC47C100B}" type="pres">
      <dgm:prSet presAssocID="{852A3F3C-71E7-4BDF-809B-A37966FABCE9}" presName="sibTrans" presStyleLbl="sibTrans2D1" presStyleIdx="0" presStyleCnt="2"/>
      <dgm:spPr/>
    </dgm:pt>
    <dgm:pt modelId="{5DEEA9C2-FE34-464A-B2AE-77248F77655E}" type="pres">
      <dgm:prSet presAssocID="{852A3F3C-71E7-4BDF-809B-A37966FABCE9}" presName="connectorText" presStyleLbl="sibTrans2D1" presStyleIdx="0" presStyleCnt="2"/>
      <dgm:spPr/>
    </dgm:pt>
    <dgm:pt modelId="{CEC5B881-C140-47FF-9928-CDFCC46F76BC}" type="pres">
      <dgm:prSet presAssocID="{629896DD-94A9-4E5C-A99A-0EC0CE29DFC0}" presName="node" presStyleLbl="node1" presStyleIdx="1" presStyleCnt="3">
        <dgm:presLayoutVars>
          <dgm:bulletEnabled val="1"/>
        </dgm:presLayoutVars>
      </dgm:prSet>
      <dgm:spPr/>
    </dgm:pt>
    <dgm:pt modelId="{87A27E52-C70C-4DC5-BA6D-9DEE9FD6E549}" type="pres">
      <dgm:prSet presAssocID="{5D486EA4-D0F0-408F-B5DB-0349B8E88B39}" presName="sibTrans" presStyleLbl="sibTrans2D1" presStyleIdx="1" presStyleCnt="2"/>
      <dgm:spPr/>
    </dgm:pt>
    <dgm:pt modelId="{DFF80E78-A465-428F-A5EE-15919B138503}" type="pres">
      <dgm:prSet presAssocID="{5D486EA4-D0F0-408F-B5DB-0349B8E88B39}" presName="connectorText" presStyleLbl="sibTrans2D1" presStyleIdx="1" presStyleCnt="2"/>
      <dgm:spPr/>
    </dgm:pt>
    <dgm:pt modelId="{8113EAF4-032C-4A63-851A-A87FBCFEF997}" type="pres">
      <dgm:prSet presAssocID="{7E1181A2-16A2-47A5-BAAF-A111F6CACD24}" presName="node" presStyleLbl="node1" presStyleIdx="2" presStyleCnt="3">
        <dgm:presLayoutVars>
          <dgm:bulletEnabled val="1"/>
        </dgm:presLayoutVars>
      </dgm:prSet>
      <dgm:spPr/>
    </dgm:pt>
  </dgm:ptLst>
  <dgm:cxnLst>
    <dgm:cxn modelId="{3698F21D-D263-43FE-BAB9-EEE89A2E5111}" srcId="{37B5B208-B124-4B66-A4A8-3994B5E23944}" destId="{7E1181A2-16A2-47A5-BAAF-A111F6CACD24}" srcOrd="2" destOrd="0" parTransId="{923BA9E1-C250-4A7B-9EAA-78729A69004B}" sibTransId="{8C0652F2-692C-4DA6-843B-6EF1269C7222}"/>
    <dgm:cxn modelId="{470EB64B-6B76-4963-BEE2-CB984C82A22F}" type="presOf" srcId="{852A3F3C-71E7-4BDF-809B-A37966FABCE9}" destId="{5DEEA9C2-FE34-464A-B2AE-77248F77655E}" srcOrd="1" destOrd="0" presId="urn:microsoft.com/office/officeart/2005/8/layout/process1"/>
    <dgm:cxn modelId="{24D1014D-5B2E-405C-A211-99AAA8E543F6}" srcId="{37B5B208-B124-4B66-A4A8-3994B5E23944}" destId="{629896DD-94A9-4E5C-A99A-0EC0CE29DFC0}" srcOrd="1" destOrd="0" parTransId="{62CEED1F-997C-4227-8677-959846952A1D}" sibTransId="{5D486EA4-D0F0-408F-B5DB-0349B8E88B39}"/>
    <dgm:cxn modelId="{8A285351-9C94-4FD6-A1DD-CDF07CC5C712}" type="presOf" srcId="{5D486EA4-D0F0-408F-B5DB-0349B8E88B39}" destId="{DFF80E78-A465-428F-A5EE-15919B138503}" srcOrd="1" destOrd="0" presId="urn:microsoft.com/office/officeart/2005/8/layout/process1"/>
    <dgm:cxn modelId="{6A4EB076-3DF7-43DF-A44F-4C8CAD9CC57D}" type="presOf" srcId="{852A3F3C-71E7-4BDF-809B-A37966FABCE9}" destId="{232CB318-1245-47E1-AE54-9F7DC47C100B}" srcOrd="0" destOrd="0" presId="urn:microsoft.com/office/officeart/2005/8/layout/process1"/>
    <dgm:cxn modelId="{8ED5C7A7-8C09-4E63-BABD-AC06B435948F}" srcId="{37B5B208-B124-4B66-A4A8-3994B5E23944}" destId="{624C918F-A781-4679-83D5-387E2B211B93}" srcOrd="0" destOrd="0" parTransId="{7B34C685-3D87-48DE-8103-C423B1956673}" sibTransId="{852A3F3C-71E7-4BDF-809B-A37966FABCE9}"/>
    <dgm:cxn modelId="{B4823CA9-ADA3-45E9-96BE-18462D6FF11D}" type="presOf" srcId="{5D486EA4-D0F0-408F-B5DB-0349B8E88B39}" destId="{87A27E52-C70C-4DC5-BA6D-9DEE9FD6E549}" srcOrd="0" destOrd="0" presId="urn:microsoft.com/office/officeart/2005/8/layout/process1"/>
    <dgm:cxn modelId="{641239BB-A9E5-4B24-9D14-31B819B1D04F}" type="presOf" srcId="{629896DD-94A9-4E5C-A99A-0EC0CE29DFC0}" destId="{CEC5B881-C140-47FF-9928-CDFCC46F76BC}" srcOrd="0" destOrd="0" presId="urn:microsoft.com/office/officeart/2005/8/layout/process1"/>
    <dgm:cxn modelId="{71CC81C6-02D8-480C-961F-B5AC804E4701}" type="presOf" srcId="{37B5B208-B124-4B66-A4A8-3994B5E23944}" destId="{B3B11926-A037-48BE-B34D-93EA468ACA96}" srcOrd="0" destOrd="0" presId="urn:microsoft.com/office/officeart/2005/8/layout/process1"/>
    <dgm:cxn modelId="{E1A92FE0-8CA7-42EA-A03D-48EC967E65BD}" type="presOf" srcId="{624C918F-A781-4679-83D5-387E2B211B93}" destId="{42467DB7-8024-4B53-A2A8-582B6E5210DC}" srcOrd="0" destOrd="0" presId="urn:microsoft.com/office/officeart/2005/8/layout/process1"/>
    <dgm:cxn modelId="{D1250FEA-089B-443F-81C4-AC3608FC5204}" type="presOf" srcId="{7E1181A2-16A2-47A5-BAAF-A111F6CACD24}" destId="{8113EAF4-032C-4A63-851A-A87FBCFEF997}" srcOrd="0" destOrd="0" presId="urn:microsoft.com/office/officeart/2005/8/layout/process1"/>
    <dgm:cxn modelId="{547FB612-317C-479E-8991-EA3E0EA7213C}" type="presParOf" srcId="{B3B11926-A037-48BE-B34D-93EA468ACA96}" destId="{42467DB7-8024-4B53-A2A8-582B6E5210DC}" srcOrd="0" destOrd="0" presId="urn:microsoft.com/office/officeart/2005/8/layout/process1"/>
    <dgm:cxn modelId="{4F2CD6C5-F7DE-4267-8944-4023A33FFDC8}" type="presParOf" srcId="{B3B11926-A037-48BE-B34D-93EA468ACA96}" destId="{232CB318-1245-47E1-AE54-9F7DC47C100B}" srcOrd="1" destOrd="0" presId="urn:microsoft.com/office/officeart/2005/8/layout/process1"/>
    <dgm:cxn modelId="{14944C2F-5B8A-4D79-85ED-B4079A8DA20E}" type="presParOf" srcId="{232CB318-1245-47E1-AE54-9F7DC47C100B}" destId="{5DEEA9C2-FE34-464A-B2AE-77248F77655E}" srcOrd="0" destOrd="0" presId="urn:microsoft.com/office/officeart/2005/8/layout/process1"/>
    <dgm:cxn modelId="{A2C94E37-7650-40B1-9F70-38AE7524B029}" type="presParOf" srcId="{B3B11926-A037-48BE-B34D-93EA468ACA96}" destId="{CEC5B881-C140-47FF-9928-CDFCC46F76BC}" srcOrd="2" destOrd="0" presId="urn:microsoft.com/office/officeart/2005/8/layout/process1"/>
    <dgm:cxn modelId="{7AA8051A-7ACB-4A79-8A17-3ADD1E85132E}" type="presParOf" srcId="{B3B11926-A037-48BE-B34D-93EA468ACA96}" destId="{87A27E52-C70C-4DC5-BA6D-9DEE9FD6E549}" srcOrd="3" destOrd="0" presId="urn:microsoft.com/office/officeart/2005/8/layout/process1"/>
    <dgm:cxn modelId="{E23FBEE7-9D1C-44F3-BDD8-32EA9E8C083B}" type="presParOf" srcId="{87A27E52-C70C-4DC5-BA6D-9DEE9FD6E549}" destId="{DFF80E78-A465-428F-A5EE-15919B138503}" srcOrd="0" destOrd="0" presId="urn:microsoft.com/office/officeart/2005/8/layout/process1"/>
    <dgm:cxn modelId="{FB39E69B-F8A8-4980-AD5A-192881AF545C}" type="presParOf" srcId="{B3B11926-A037-48BE-B34D-93EA468ACA96}" destId="{8113EAF4-032C-4A63-851A-A87FBCFEF997}"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67DB7-8024-4B53-A2A8-582B6E5210DC}">
      <dsp:nvSpPr>
        <dsp:cNvPr id="0" name=""/>
        <dsp:cNvSpPr/>
      </dsp:nvSpPr>
      <dsp:spPr>
        <a:xfrm>
          <a:off x="7143" y="2068777"/>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Decision Making Assistant </a:t>
          </a:r>
        </a:p>
      </dsp:txBody>
      <dsp:txXfrm>
        <a:off x="44665" y="2106299"/>
        <a:ext cx="2060143" cy="1206068"/>
      </dsp:txXfrm>
    </dsp:sp>
    <dsp:sp modelId="{232CB318-1245-47E1-AE54-9F7DC47C100B}">
      <dsp:nvSpPr>
        <dsp:cNvPr id="0" name=""/>
        <dsp:cNvSpPr/>
      </dsp:nvSpPr>
      <dsp:spPr>
        <a:xfrm>
          <a:off x="2355850"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2355850" y="2550475"/>
        <a:ext cx="316861" cy="317716"/>
      </dsp:txXfrm>
    </dsp:sp>
    <dsp:sp modelId="{CEC5B881-C140-47FF-9928-CDFCC46F76BC}">
      <dsp:nvSpPr>
        <dsp:cNvPr id="0" name=""/>
        <dsp:cNvSpPr/>
      </dsp:nvSpPr>
      <dsp:spPr>
        <a:xfrm>
          <a:off x="2996406" y="2068777"/>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Co-Decision Maker </a:t>
          </a:r>
        </a:p>
      </dsp:txBody>
      <dsp:txXfrm>
        <a:off x="3033928" y="2106299"/>
        <a:ext cx="2060143" cy="1206068"/>
      </dsp:txXfrm>
    </dsp:sp>
    <dsp:sp modelId="{87A27E52-C70C-4DC5-BA6D-9DEE9FD6E549}">
      <dsp:nvSpPr>
        <dsp:cNvPr id="0" name=""/>
        <dsp:cNvSpPr/>
      </dsp:nvSpPr>
      <dsp:spPr>
        <a:xfrm>
          <a:off x="5345112"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5345112" y="2550475"/>
        <a:ext cx="316861" cy="317716"/>
      </dsp:txXfrm>
    </dsp:sp>
    <dsp:sp modelId="{8113EAF4-032C-4A63-851A-A87FBCFEF997}">
      <dsp:nvSpPr>
        <dsp:cNvPr id="0" name=""/>
        <dsp:cNvSpPr/>
      </dsp:nvSpPr>
      <dsp:spPr>
        <a:xfrm>
          <a:off x="5985668" y="2068777"/>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Decision Making Representative </a:t>
          </a:r>
        </a:p>
      </dsp:txBody>
      <dsp:txXfrm>
        <a:off x="6023190" y="2106299"/>
        <a:ext cx="2060143" cy="12060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C45F509F-50C1-4B23-A2E4-83DC3D598684}" type="datetimeFigureOut">
              <a:rPr lang="en-IE" smtClean="0"/>
              <a:t>12/03/2026</a:t>
            </a:fld>
            <a:endParaRPr lang="en-IE"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7FC6FD64-A655-4354-AFAB-B17A3B9321B6}" type="slidenum">
              <a:rPr lang="en-IE" smtClean="0"/>
              <a:t>‹#›</a:t>
            </a:fld>
            <a:endParaRPr lang="en-IE" dirty="0"/>
          </a:p>
        </p:txBody>
      </p:sp>
    </p:spTree>
    <p:extLst>
      <p:ext uri="{BB962C8B-B14F-4D97-AF65-F5344CB8AC3E}">
        <p14:creationId xmlns:p14="http://schemas.microsoft.com/office/powerpoint/2010/main" val="1485972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NAS code of practice embodies</a:t>
            </a:r>
            <a:r>
              <a:rPr lang="en-US" baseline="0" dirty="0"/>
              <a:t> the principles of the ADM (Capacity) Act. Here are some excerpts from that code that demonstrates how advocates work to uphold peoples will and preference. </a:t>
            </a:r>
            <a:endParaRPr lang="en-IE" dirty="0"/>
          </a:p>
          <a:p>
            <a:endParaRPr lang="en-IE" dirty="0"/>
          </a:p>
        </p:txBody>
      </p:sp>
      <p:sp>
        <p:nvSpPr>
          <p:cNvPr id="4" name="Slide Number Placeholder 3"/>
          <p:cNvSpPr>
            <a:spLocks noGrp="1"/>
          </p:cNvSpPr>
          <p:nvPr>
            <p:ph type="sldNum" sz="quarter" idx="10"/>
          </p:nvPr>
        </p:nvSpPr>
        <p:spPr/>
        <p:txBody>
          <a:bodyPr/>
          <a:lstStyle/>
          <a:p>
            <a:fld id="{7FC6FD64-A655-4354-AFAB-B17A3B9321B6}" type="slidenum">
              <a:rPr lang="en-IE" smtClean="0"/>
              <a:t>11</a:t>
            </a:fld>
            <a:endParaRPr lang="en-IE" dirty="0"/>
          </a:p>
        </p:txBody>
      </p:sp>
    </p:spTree>
    <p:extLst>
      <p:ext uri="{BB962C8B-B14F-4D97-AF65-F5344CB8AC3E}">
        <p14:creationId xmlns:p14="http://schemas.microsoft.com/office/powerpoint/2010/main" val="18993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FC6FD64-A655-4354-AFAB-B17A3B9321B6}" type="slidenum">
              <a:rPr lang="en-IE" smtClean="0"/>
              <a:t>20</a:t>
            </a:fld>
            <a:endParaRPr lang="en-IE" dirty="0"/>
          </a:p>
        </p:txBody>
      </p:sp>
    </p:spTree>
    <p:extLst>
      <p:ext uri="{BB962C8B-B14F-4D97-AF65-F5344CB8AC3E}">
        <p14:creationId xmlns:p14="http://schemas.microsoft.com/office/powerpoint/2010/main" val="2811552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Caveat – not a systemic advocacy based service – but note the reason for the focus.</a:t>
            </a:r>
            <a:endParaRPr lang="en-IE" dirty="0"/>
          </a:p>
        </p:txBody>
      </p:sp>
      <p:sp>
        <p:nvSpPr>
          <p:cNvPr id="4" name="Slide Number Placeholder 3"/>
          <p:cNvSpPr>
            <a:spLocks noGrp="1"/>
          </p:cNvSpPr>
          <p:nvPr>
            <p:ph type="sldNum" sz="quarter" idx="5"/>
          </p:nvPr>
        </p:nvSpPr>
        <p:spPr/>
        <p:txBody>
          <a:bodyPr/>
          <a:lstStyle/>
          <a:p>
            <a:fld id="{7FC6FD64-A655-4354-AFAB-B17A3B9321B6}" type="slidenum">
              <a:rPr lang="en-IE" smtClean="0"/>
              <a:t>21</a:t>
            </a:fld>
            <a:endParaRPr lang="en-IE" dirty="0"/>
          </a:p>
        </p:txBody>
      </p:sp>
    </p:spTree>
    <p:extLst>
      <p:ext uri="{BB962C8B-B14F-4D97-AF65-F5344CB8AC3E}">
        <p14:creationId xmlns:p14="http://schemas.microsoft.com/office/powerpoint/2010/main" val="926343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EDD0B4F-0D7E-423D-98AB-AECA8D21622C}" type="slidenum">
              <a:rPr lang="en-IE" smtClean="0"/>
              <a:t>25</a:t>
            </a:fld>
            <a:endParaRPr lang="en-IE"/>
          </a:p>
        </p:txBody>
      </p:sp>
    </p:spTree>
    <p:extLst>
      <p:ext uri="{BB962C8B-B14F-4D97-AF65-F5344CB8AC3E}">
        <p14:creationId xmlns:p14="http://schemas.microsoft.com/office/powerpoint/2010/main" val="2682968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EDD0B4F-0D7E-423D-98AB-AECA8D21622C}" type="slidenum">
              <a:rPr lang="en-IE" smtClean="0"/>
              <a:t>26</a:t>
            </a:fld>
            <a:endParaRPr lang="en-IE"/>
          </a:p>
        </p:txBody>
      </p:sp>
    </p:spTree>
    <p:extLst>
      <p:ext uri="{BB962C8B-B14F-4D97-AF65-F5344CB8AC3E}">
        <p14:creationId xmlns:p14="http://schemas.microsoft.com/office/powerpoint/2010/main" val="1404762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EDD0B4F-0D7E-423D-98AB-AECA8D21622C}" type="slidenum">
              <a:rPr lang="en-IE" smtClean="0"/>
              <a:t>27</a:t>
            </a:fld>
            <a:endParaRPr lang="en-IE"/>
          </a:p>
        </p:txBody>
      </p:sp>
    </p:spTree>
    <p:extLst>
      <p:ext uri="{BB962C8B-B14F-4D97-AF65-F5344CB8AC3E}">
        <p14:creationId xmlns:p14="http://schemas.microsoft.com/office/powerpoint/2010/main" val="753635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EDD0B4F-0D7E-423D-98AB-AECA8D21622C}" type="slidenum">
              <a:rPr lang="en-IE" smtClean="0"/>
              <a:t>28</a:t>
            </a:fld>
            <a:endParaRPr lang="en-IE"/>
          </a:p>
        </p:txBody>
      </p:sp>
    </p:spTree>
    <p:extLst>
      <p:ext uri="{BB962C8B-B14F-4D97-AF65-F5344CB8AC3E}">
        <p14:creationId xmlns:p14="http://schemas.microsoft.com/office/powerpoint/2010/main" val="1789816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8EDD0B4F-0D7E-423D-98AB-AECA8D21622C}" type="slidenum">
              <a:rPr lang="en-IE" smtClean="0"/>
              <a:t>29</a:t>
            </a:fld>
            <a:endParaRPr lang="en-IE"/>
          </a:p>
        </p:txBody>
      </p:sp>
    </p:spTree>
    <p:extLst>
      <p:ext uri="{BB962C8B-B14F-4D97-AF65-F5344CB8AC3E}">
        <p14:creationId xmlns:p14="http://schemas.microsoft.com/office/powerpoint/2010/main" val="178099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8EDD0B4F-0D7E-423D-98AB-AECA8D21622C}" type="slidenum">
              <a:rPr lang="en-IE" smtClean="0"/>
              <a:t>30</a:t>
            </a:fld>
            <a:endParaRPr lang="en-IE"/>
          </a:p>
        </p:txBody>
      </p:sp>
    </p:spTree>
    <p:extLst>
      <p:ext uri="{BB962C8B-B14F-4D97-AF65-F5344CB8AC3E}">
        <p14:creationId xmlns:p14="http://schemas.microsoft.com/office/powerpoint/2010/main" val="1789816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7601D-C7AA-6D1B-EDDF-AD9DD90A6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B339A-C9BC-FC99-A73B-B83A7B009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0F8951-92A2-8337-4980-3F269A0B940F}"/>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9455EA5B-1DEB-3B40-DBAF-BDE7C6EC6281}"/>
              </a:ext>
            </a:extLst>
          </p:cNvPr>
          <p:cNvSpPr>
            <a:spLocks noGrp="1"/>
          </p:cNvSpPr>
          <p:nvPr>
            <p:ph type="sldNum" sz="quarter" idx="10"/>
          </p:nvPr>
        </p:nvSpPr>
        <p:spPr/>
        <p:txBody>
          <a:bodyPr/>
          <a:lstStyle/>
          <a:p>
            <a:fld id="{8EDD0B4F-0D7E-423D-98AB-AECA8D21622C}" type="slidenum">
              <a:rPr lang="en-IE" smtClean="0"/>
              <a:t>31</a:t>
            </a:fld>
            <a:endParaRPr lang="en-IE"/>
          </a:p>
        </p:txBody>
      </p:sp>
    </p:spTree>
    <p:extLst>
      <p:ext uri="{BB962C8B-B14F-4D97-AF65-F5344CB8AC3E}">
        <p14:creationId xmlns:p14="http://schemas.microsoft.com/office/powerpoint/2010/main" val="1918120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78C5-BE0E-1835-860F-6A26429DB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D5F017-BD61-40B9-9768-DB03AB1895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5DABAA-1182-97B2-80F6-344C20A60732}"/>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407A1C72-ACCE-227A-3832-EF775780D2C7}"/>
              </a:ext>
            </a:extLst>
          </p:cNvPr>
          <p:cNvSpPr>
            <a:spLocks noGrp="1"/>
          </p:cNvSpPr>
          <p:nvPr>
            <p:ph type="sldNum" sz="quarter" idx="5"/>
          </p:nvPr>
        </p:nvSpPr>
        <p:spPr/>
        <p:txBody>
          <a:bodyPr/>
          <a:lstStyle/>
          <a:p>
            <a:fld id="{7FC6FD64-A655-4354-AFAB-B17A3B9321B6}" type="slidenum">
              <a:rPr lang="en-IE" smtClean="0"/>
              <a:t>32</a:t>
            </a:fld>
            <a:endParaRPr lang="en-IE" dirty="0"/>
          </a:p>
        </p:txBody>
      </p:sp>
    </p:spTree>
    <p:extLst>
      <p:ext uri="{BB962C8B-B14F-4D97-AF65-F5344CB8AC3E}">
        <p14:creationId xmlns:p14="http://schemas.microsoft.com/office/powerpoint/2010/main" val="3301825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7FC6FD64-A655-4354-AFAB-B17A3B9321B6}" type="slidenum">
              <a:rPr lang="en-IE" smtClean="0"/>
              <a:t>34</a:t>
            </a:fld>
            <a:endParaRPr lang="en-IE" dirty="0"/>
          </a:p>
        </p:txBody>
      </p:sp>
    </p:spTree>
    <p:extLst>
      <p:ext uri="{BB962C8B-B14F-4D97-AF65-F5344CB8AC3E}">
        <p14:creationId xmlns:p14="http://schemas.microsoft.com/office/powerpoint/2010/main" val="2012659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NAS</a:t>
            </a:r>
            <a:r>
              <a:rPr lang="en-US" baseline="0" dirty="0"/>
              <a:t> will continue to provide advocacy support to individuals as they currently do. However once the ADM is fully enacted some individuals may enter into these legally recognised decision making arrangements (1 &amp; 2) or be appointed a decision making representative under the act (3). It will be important that advocates remain independent from that process so that any advocacy issues arising with decision support arrangements can be represented by an advocate, where a person chooses, without any conflict of interest. </a:t>
            </a:r>
            <a:endParaRPr lang="en-IE" dirty="0"/>
          </a:p>
          <a:p>
            <a:endParaRPr lang="en-IE" dirty="0"/>
          </a:p>
        </p:txBody>
      </p:sp>
      <p:sp>
        <p:nvSpPr>
          <p:cNvPr id="4" name="Slide Number Placeholder 3"/>
          <p:cNvSpPr>
            <a:spLocks noGrp="1"/>
          </p:cNvSpPr>
          <p:nvPr>
            <p:ph type="sldNum" sz="quarter" idx="10"/>
          </p:nvPr>
        </p:nvSpPr>
        <p:spPr/>
        <p:txBody>
          <a:bodyPr/>
          <a:lstStyle/>
          <a:p>
            <a:fld id="{7FC6FD64-A655-4354-AFAB-B17A3B9321B6}" type="slidenum">
              <a:rPr lang="en-IE" smtClean="0"/>
              <a:t>37</a:t>
            </a:fld>
            <a:endParaRPr lang="en-IE" dirty="0"/>
          </a:p>
        </p:txBody>
      </p:sp>
    </p:spTree>
    <p:extLst>
      <p:ext uri="{BB962C8B-B14F-4D97-AF65-F5344CB8AC3E}">
        <p14:creationId xmlns:p14="http://schemas.microsoft.com/office/powerpoint/2010/main" val="455273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2567539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1499180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4291923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3797513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8" name="Footer Placeholder 7"/>
          <p:cNvSpPr>
            <a:spLocks noGrp="1"/>
          </p:cNvSpPr>
          <p:nvPr>
            <p:ph type="ftr" sz="quarter" idx="11"/>
          </p:nvPr>
        </p:nvSpPr>
        <p:spPr/>
        <p:txBody>
          <a:bodyPr/>
          <a:lstStyle/>
          <a:p>
            <a:endParaRPr lang="en-IE" dirty="0"/>
          </a:p>
        </p:txBody>
      </p:sp>
      <p:sp>
        <p:nvSpPr>
          <p:cNvPr id="9" name="Slide Number Placeholder 8"/>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2352308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3375074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3" name="Footer Placeholder 2"/>
          <p:cNvSpPr>
            <a:spLocks noGrp="1"/>
          </p:cNvSpPr>
          <p:nvPr>
            <p:ph type="ftr" sz="quarter" idx="11"/>
          </p:nvPr>
        </p:nvSpPr>
        <p:spPr/>
        <p:txBody>
          <a:bodyPr/>
          <a:lstStyle/>
          <a:p>
            <a:endParaRPr lang="en-IE" dirty="0"/>
          </a:p>
        </p:txBody>
      </p:sp>
      <p:sp>
        <p:nvSpPr>
          <p:cNvPr id="4" name="Slide Number Placeholder 3"/>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2251705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3138337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1645387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151490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DEA7ECD-5584-47ED-95E5-4C15EA95A821}" type="datetimeFigureOut">
              <a:rPr lang="en-IE" smtClean="0"/>
              <a:t>12/03/2026</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99BACEEA-0C65-40B6-8198-8C73543A1A3F}" type="slidenum">
              <a:rPr lang="en-IE" smtClean="0"/>
              <a:t>‹#›</a:t>
            </a:fld>
            <a:endParaRPr lang="en-IE" dirty="0"/>
          </a:p>
        </p:txBody>
      </p:sp>
    </p:spTree>
    <p:extLst>
      <p:ext uri="{BB962C8B-B14F-4D97-AF65-F5344CB8AC3E}">
        <p14:creationId xmlns:p14="http://schemas.microsoft.com/office/powerpoint/2010/main" val="3788925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A7ECD-5584-47ED-95E5-4C15EA95A821}" type="datetimeFigureOut">
              <a:rPr lang="en-IE" smtClean="0"/>
              <a:t>12/03/2026</a:t>
            </a:fld>
            <a:endParaRPr lang="en-IE"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BACEEA-0C65-40B6-8198-8C73543A1A3F}" type="slidenum">
              <a:rPr lang="en-IE" smtClean="0"/>
              <a:t>‹#›</a:t>
            </a:fld>
            <a:endParaRPr lang="en-IE" dirty="0"/>
          </a:p>
        </p:txBody>
      </p:sp>
    </p:spTree>
    <p:extLst>
      <p:ext uri="{BB962C8B-B14F-4D97-AF65-F5344CB8AC3E}">
        <p14:creationId xmlns:p14="http://schemas.microsoft.com/office/powerpoint/2010/main" val="2990094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www.mabs.ie/" TargetMode="External"/><Relationship Id="rId7" Type="http://schemas.openxmlformats.org/officeDocument/2006/relationships/image" Target="../media/image9.emf"/><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2.jpeg"/><Relationship Id="rId5" Type="http://schemas.openxmlformats.org/officeDocument/2006/relationships/hyperlink" Target="http://www.google.ie/url?sa=i&amp;rct=j&amp;q=&amp;esrc=s&amp;source=images&amp;cd=&amp;ved=0ahUKEwig8-Dfy7nNAhXkCcAKHcNfBDAQjRwIBw&amp;url=http://facs.gcp.ie/city/galway/listing/tuam-citizens-information-centre/&amp;psig=AFQjCNEaCH_dkpBuT8rQOD6KeMo0wamkaQ&amp;ust=1466614722533382" TargetMode="External"/><Relationship Id="rId10" Type="http://schemas.openxmlformats.org/officeDocument/2006/relationships/image" Target="../media/image11.gif"/><Relationship Id="rId4" Type="http://schemas.openxmlformats.org/officeDocument/2006/relationships/image" Target="../media/image7.png"/><Relationship Id="rId9" Type="http://schemas.openxmlformats.org/officeDocument/2006/relationships/hyperlink" Target="http://www.google.ie/url?sa=i&amp;rct=j&amp;q=&amp;esrc=s&amp;source=images&amp;cd=&amp;cad=rja&amp;uact=8&amp;ved=0ahUKEwjKmpn3zrnNAhWIK8AKHV8DBAAQjRwIBw&amp;url=http://www.citizensinformationboard.ie/&amp;bvm=bv.125221236,d.ZGg&amp;psig=AFQjCNHBC_fhc_nOD7d9Pam4SPl-BLtitw&amp;ust=146661557286755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decisionsupportservice.ie/"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1.png"/><Relationship Id="rId4" Type="http://schemas.openxmlformats.org/officeDocument/2006/relationships/image" Target="../media/image4.png"/><Relationship Id="rId9" Type="http://schemas.microsoft.com/office/2007/relationships/diagramDrawing" Target="../diagrams/drawing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decisionsupportservice.ie/"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citizensinformation.ie/en/" TargetMode="Externa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609" y="284847"/>
            <a:ext cx="1027111" cy="1073563"/>
          </a:xfrm>
          <a:prstGeom prst="rect">
            <a:avLst/>
          </a:prstGeom>
        </p:spPr>
      </p:pic>
      <p:pic>
        <p:nvPicPr>
          <p:cNvPr id="5" name="Picture 4" descr="Two men sitting at a table&#10;&#10;Description automatically generated">
            <a:extLst>
              <a:ext uri="{FF2B5EF4-FFF2-40B4-BE49-F238E27FC236}">
                <a16:creationId xmlns:a16="http://schemas.microsoft.com/office/drawing/2014/main" id="{3FAC2C39-498A-9D0E-AA39-DA33890BBD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725" y="3991607"/>
            <a:ext cx="2915528" cy="2116109"/>
          </a:xfrm>
          <a:prstGeom prst="rect">
            <a:avLst/>
          </a:prstGeom>
        </p:spPr>
      </p:pic>
      <p:sp>
        <p:nvSpPr>
          <p:cNvPr id="3" name="TextBox 2"/>
          <p:cNvSpPr txBox="1"/>
          <p:nvPr/>
        </p:nvSpPr>
        <p:spPr>
          <a:xfrm>
            <a:off x="1940120" y="1571782"/>
            <a:ext cx="9157855" cy="1815882"/>
          </a:xfrm>
          <a:prstGeom prst="rect">
            <a:avLst/>
          </a:prstGeom>
          <a:noFill/>
        </p:spPr>
        <p:txBody>
          <a:bodyPr wrap="square" rtlCol="0">
            <a:spAutoFit/>
          </a:bodyPr>
          <a:lstStyle/>
          <a:p>
            <a:pPr algn="ctr"/>
            <a:r>
              <a:rPr lang="en-US" sz="5600" b="1" dirty="0">
                <a:solidFill>
                  <a:schemeClr val="bg1"/>
                </a:solidFill>
              </a:rPr>
              <a:t>National Advocacy Service for people with disabilities (NAS)</a:t>
            </a:r>
            <a:endParaRPr lang="en-IE" sz="5600" b="1" dirty="0">
              <a:solidFill>
                <a:schemeClr val="bg1"/>
              </a:solidFill>
            </a:endParaRPr>
          </a:p>
        </p:txBody>
      </p:sp>
      <p:sp>
        <p:nvSpPr>
          <p:cNvPr id="2" name="TextBox 1">
            <a:extLst>
              <a:ext uri="{FF2B5EF4-FFF2-40B4-BE49-F238E27FC236}">
                <a16:creationId xmlns:a16="http://schemas.microsoft.com/office/drawing/2014/main" id="{1E3DBEAA-4CCA-6B9A-6AA8-20480DA33AD2}"/>
              </a:ext>
            </a:extLst>
          </p:cNvPr>
          <p:cNvSpPr txBox="1"/>
          <p:nvPr/>
        </p:nvSpPr>
        <p:spPr>
          <a:xfrm>
            <a:off x="3042253" y="4363861"/>
            <a:ext cx="8626917" cy="1077218"/>
          </a:xfrm>
          <a:prstGeom prst="rect">
            <a:avLst/>
          </a:prstGeom>
          <a:noFill/>
        </p:spPr>
        <p:txBody>
          <a:bodyPr wrap="square" rtlCol="0">
            <a:spAutoFit/>
          </a:bodyPr>
          <a:lstStyle/>
          <a:p>
            <a:pPr algn="ctr"/>
            <a:r>
              <a:rPr lang="en-US" sz="3200" dirty="0">
                <a:solidFill>
                  <a:schemeClr val="bg1"/>
                </a:solidFill>
              </a:rPr>
              <a:t>Mary </a:t>
            </a:r>
            <a:r>
              <a:rPr lang="en-US" sz="3200" dirty="0" err="1">
                <a:solidFill>
                  <a:schemeClr val="bg1"/>
                </a:solidFill>
              </a:rPr>
              <a:t>CarrolL</a:t>
            </a:r>
            <a:r>
              <a:rPr lang="en-US" sz="3200" dirty="0">
                <a:solidFill>
                  <a:schemeClr val="bg1"/>
                </a:solidFill>
              </a:rPr>
              <a:t>	</a:t>
            </a:r>
          </a:p>
          <a:p>
            <a:pPr algn="ctr"/>
            <a:r>
              <a:rPr lang="en-US" sz="3200" b="1" dirty="0">
                <a:solidFill>
                  <a:schemeClr val="bg1"/>
                </a:solidFill>
              </a:rPr>
              <a:t>Senior Advocate</a:t>
            </a:r>
            <a:endParaRPr lang="en-IE" sz="3200" b="1" dirty="0">
              <a:solidFill>
                <a:schemeClr val="bg1"/>
              </a:solidFill>
            </a:endParaRPr>
          </a:p>
        </p:txBody>
      </p:sp>
    </p:spTree>
    <p:extLst>
      <p:ext uri="{BB962C8B-B14F-4D97-AF65-F5344CB8AC3E}">
        <p14:creationId xmlns:p14="http://schemas.microsoft.com/office/powerpoint/2010/main" val="2065885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282FE-7393-FFBA-4222-FE43D81F0D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7C1726-1E17-FD08-15A4-9807FB392329}"/>
              </a:ext>
            </a:extLst>
          </p:cNvPr>
          <p:cNvSpPr>
            <a:spLocks noGrp="1"/>
          </p:cNvSpPr>
          <p:nvPr>
            <p:ph type="title"/>
          </p:nvPr>
        </p:nvSpPr>
        <p:spPr>
          <a:solidFill>
            <a:srgbClr val="002060"/>
          </a:solidFill>
        </p:spPr>
        <p:txBody>
          <a:bodyPr/>
          <a:lstStyle/>
          <a:p>
            <a:r>
              <a:rPr lang="en-GB" b="1" dirty="0">
                <a:solidFill>
                  <a:schemeClr val="bg1"/>
                </a:solidFill>
              </a:rPr>
              <a:t>Overview</a:t>
            </a:r>
            <a:endParaRPr lang="en-IE" b="1" dirty="0">
              <a:solidFill>
                <a:schemeClr val="bg1"/>
              </a:solidFill>
            </a:endParaRPr>
          </a:p>
        </p:txBody>
      </p:sp>
      <p:sp>
        <p:nvSpPr>
          <p:cNvPr id="3" name="Content Placeholder 2">
            <a:extLst>
              <a:ext uri="{FF2B5EF4-FFF2-40B4-BE49-F238E27FC236}">
                <a16:creationId xmlns:a16="http://schemas.microsoft.com/office/drawing/2014/main" id="{D65F42A3-CBB5-73A1-6DF5-049938A99467}"/>
              </a:ext>
            </a:extLst>
          </p:cNvPr>
          <p:cNvSpPr>
            <a:spLocks noGrp="1"/>
          </p:cNvSpPr>
          <p:nvPr>
            <p:ph idx="1"/>
          </p:nvPr>
        </p:nvSpPr>
        <p:spPr>
          <a:solidFill>
            <a:srgbClr val="002060"/>
          </a:solidFill>
        </p:spPr>
        <p:txBody>
          <a:bodyPr>
            <a:normAutofit lnSpcReduction="10000"/>
          </a:bodyPr>
          <a:lstStyle/>
          <a:p>
            <a:r>
              <a:rPr lang="en-GB" dirty="0">
                <a:solidFill>
                  <a:schemeClr val="bg1"/>
                </a:solidFill>
              </a:rPr>
              <a:t>About the National Advocacy Service for People with Disabilities</a:t>
            </a:r>
          </a:p>
          <a:p>
            <a:endParaRPr lang="en-GB" dirty="0">
              <a:solidFill>
                <a:schemeClr val="bg1"/>
              </a:solidFill>
            </a:endParaRPr>
          </a:p>
          <a:p>
            <a:r>
              <a:rPr lang="en-GB" dirty="0">
                <a:solidFill>
                  <a:schemeClr val="bg1"/>
                </a:solidFill>
              </a:rPr>
              <a:t>Basis of Advocacy</a:t>
            </a:r>
          </a:p>
          <a:p>
            <a:endParaRPr lang="en-GB" dirty="0">
              <a:solidFill>
                <a:schemeClr val="bg1"/>
              </a:solidFill>
            </a:endParaRPr>
          </a:p>
          <a:p>
            <a:r>
              <a:rPr lang="en-GB" dirty="0">
                <a:solidFill>
                  <a:schemeClr val="bg1"/>
                </a:solidFill>
              </a:rPr>
              <a:t>Social Policy Focus for NAS</a:t>
            </a:r>
          </a:p>
          <a:p>
            <a:endParaRPr lang="en-GB" dirty="0">
              <a:solidFill>
                <a:schemeClr val="bg1"/>
              </a:solidFill>
            </a:endParaRPr>
          </a:p>
          <a:p>
            <a:r>
              <a:rPr lang="en-IE" dirty="0">
                <a:solidFill>
                  <a:schemeClr val="bg1"/>
                </a:solidFill>
              </a:rPr>
              <a:t>Decision-making and Assisted Decision Making (Capacity) Act</a:t>
            </a:r>
          </a:p>
          <a:p>
            <a:endParaRPr lang="en-IE" dirty="0">
              <a:solidFill>
                <a:schemeClr val="bg1"/>
              </a:solidFill>
            </a:endParaRPr>
          </a:p>
          <a:p>
            <a:r>
              <a:rPr lang="en-IE" dirty="0">
                <a:solidFill>
                  <a:schemeClr val="bg1"/>
                </a:solidFill>
              </a:rPr>
              <a:t>The role of advocates and impact of ADMA on NAS</a:t>
            </a:r>
          </a:p>
          <a:p>
            <a:endParaRPr lang="en-IE" dirty="0">
              <a:solidFill>
                <a:schemeClr val="bg1"/>
              </a:solidFill>
            </a:endParaRPr>
          </a:p>
          <a:p>
            <a:endParaRPr lang="en-IE" dirty="0">
              <a:solidFill>
                <a:schemeClr val="bg1"/>
              </a:solidFill>
            </a:endParaRPr>
          </a:p>
        </p:txBody>
      </p:sp>
      <p:pic>
        <p:nvPicPr>
          <p:cNvPr id="4" name="Picture 3">
            <a:extLst>
              <a:ext uri="{FF2B5EF4-FFF2-40B4-BE49-F238E27FC236}">
                <a16:creationId xmlns:a16="http://schemas.microsoft.com/office/drawing/2014/main" id="{257EC233-7BD8-2530-6447-E213DEEBBE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56314" y="448133"/>
            <a:ext cx="2397486" cy="815033"/>
          </a:xfrm>
          <a:prstGeom prst="rect">
            <a:avLst/>
          </a:prstGeom>
        </p:spPr>
      </p:pic>
    </p:spTree>
    <p:extLst>
      <p:ext uri="{BB962C8B-B14F-4D97-AF65-F5344CB8AC3E}">
        <p14:creationId xmlns:p14="http://schemas.microsoft.com/office/powerpoint/2010/main" val="1911151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pic>
        <p:nvPicPr>
          <p:cNvPr id="6" name="Picture 5"/>
          <p:cNvPicPr>
            <a:picLocks noChangeAspect="1"/>
          </p:cNvPicPr>
          <p:nvPr/>
        </p:nvPicPr>
        <p:blipFill>
          <a:blip r:embed="rId3"/>
          <a:stretch>
            <a:fillRect/>
          </a:stretch>
        </p:blipFill>
        <p:spPr>
          <a:xfrm>
            <a:off x="450771" y="1857049"/>
            <a:ext cx="5779509" cy="60965"/>
          </a:xfrm>
          <a:prstGeom prst="rect">
            <a:avLst/>
          </a:prstGeom>
        </p:spPr>
      </p:pic>
      <p:pic>
        <p:nvPicPr>
          <p:cNvPr id="4" name="Picture 3" descr="A silhouette of a tower&#10;&#10;Description automatically generated">
            <a:extLst>
              <a:ext uri="{FF2B5EF4-FFF2-40B4-BE49-F238E27FC236}">
                <a16:creationId xmlns:a16="http://schemas.microsoft.com/office/drawing/2014/main" id="{CDB1CA4D-FA12-E57F-4574-5E1CA9A3A1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94976" y="3392952"/>
            <a:ext cx="1676397" cy="3423297"/>
          </a:xfrm>
          <a:prstGeom prst="rect">
            <a:avLst/>
          </a:prstGeom>
        </p:spPr>
      </p:pic>
      <p:sp>
        <p:nvSpPr>
          <p:cNvPr id="8" name="TextBox 7"/>
          <p:cNvSpPr txBox="1"/>
          <p:nvPr/>
        </p:nvSpPr>
        <p:spPr>
          <a:xfrm>
            <a:off x="270164" y="847301"/>
            <a:ext cx="11388436" cy="923330"/>
          </a:xfrm>
          <a:prstGeom prst="rect">
            <a:avLst/>
          </a:prstGeom>
          <a:noFill/>
        </p:spPr>
        <p:txBody>
          <a:bodyPr wrap="square" rtlCol="0">
            <a:spAutoFit/>
          </a:bodyPr>
          <a:lstStyle/>
          <a:p>
            <a:pPr algn="ctr"/>
            <a:r>
              <a:rPr lang="en-US" sz="5400" b="1" dirty="0">
                <a:solidFill>
                  <a:schemeClr val="bg1"/>
                </a:solidFill>
              </a:rPr>
              <a:t>About the National Advocacy Service </a:t>
            </a:r>
            <a:endParaRPr lang="en-IE" sz="5400" b="1" dirty="0">
              <a:solidFill>
                <a:schemeClr val="bg1"/>
              </a:solidFill>
            </a:endParaRPr>
          </a:p>
        </p:txBody>
      </p:sp>
      <p:sp>
        <p:nvSpPr>
          <p:cNvPr id="9" name="Subtitle 8"/>
          <p:cNvSpPr txBox="1">
            <a:spLocks noGrp="1"/>
          </p:cNvSpPr>
          <p:nvPr>
            <p:ph type="subTitle" idx="1"/>
          </p:nvPr>
        </p:nvSpPr>
        <p:spPr>
          <a:xfrm>
            <a:off x="450850" y="2147888"/>
            <a:ext cx="9644126" cy="4611519"/>
          </a:xfrm>
          <a:prstGeom prst="rect">
            <a:avLst/>
          </a:prstGeom>
          <a:noFill/>
        </p:spPr>
        <p:txBody>
          <a:bodyPr wrap="square" rtlCol="0">
            <a:spAutoFit/>
          </a:bodyPr>
          <a:lstStyle/>
          <a:p>
            <a:pPr marL="342900" lvl="0" indent="-342900" algn="l">
              <a:buFont typeface="Arial" panose="020B0604020202020204" pitchFamily="34" charset="0"/>
              <a:buChar char="•"/>
            </a:pPr>
            <a:r>
              <a:rPr lang="en-IE" sz="2800" dirty="0">
                <a:solidFill>
                  <a:schemeClr val="bg1"/>
                </a:solidFill>
              </a:rPr>
              <a:t>Established 2005 as pilot projects, national company since 2014</a:t>
            </a:r>
          </a:p>
          <a:p>
            <a:pPr marL="342900" lvl="0" indent="-342900" algn="l">
              <a:buFont typeface="Arial" panose="020B0604020202020204" pitchFamily="34" charset="0"/>
              <a:buChar char="•"/>
            </a:pPr>
            <a:r>
              <a:rPr lang="en-IE" sz="2800" dirty="0">
                <a:solidFill>
                  <a:schemeClr val="bg1"/>
                </a:solidFill>
              </a:rPr>
              <a:t>Funded and supported by the Citizens Information Board</a:t>
            </a:r>
          </a:p>
          <a:p>
            <a:pPr marL="342900" lvl="0" indent="-342900" algn="l">
              <a:buFont typeface="Arial" panose="020B0604020202020204" pitchFamily="34" charset="0"/>
              <a:buChar char="•"/>
            </a:pPr>
            <a:r>
              <a:rPr lang="en-IE" sz="2800" dirty="0">
                <a:solidFill>
                  <a:schemeClr val="bg1"/>
                </a:solidFill>
              </a:rPr>
              <a:t>CIB statutory obligation to provide advocacy and a representative advocacy service for people with disabilities </a:t>
            </a:r>
            <a:r>
              <a:rPr lang="en-IE" sz="2800" i="1" dirty="0">
                <a:solidFill>
                  <a:schemeClr val="bg1"/>
                </a:solidFill>
              </a:rPr>
              <a:t>(Comhairle Act 2000 &amp; Citizens Info Act 2007)</a:t>
            </a:r>
          </a:p>
          <a:p>
            <a:pPr marL="342900" lvl="0" indent="-342900" algn="l">
              <a:buFont typeface="Arial" panose="020B0604020202020204" pitchFamily="34" charset="0"/>
              <a:buChar char="•"/>
            </a:pPr>
            <a:r>
              <a:rPr lang="en-IE" sz="2800" dirty="0">
                <a:solidFill>
                  <a:schemeClr val="bg1"/>
                </a:solidFill>
              </a:rPr>
              <a:t>Fully professional, independent, free and confidential service</a:t>
            </a:r>
          </a:p>
          <a:p>
            <a:pPr marL="342900" lvl="0" indent="-342900" algn="l">
              <a:buFont typeface="Arial" panose="020B0604020202020204" pitchFamily="34" charset="0"/>
              <a:buChar char="•"/>
            </a:pPr>
            <a:r>
              <a:rPr lang="en-IE" sz="2800" dirty="0">
                <a:solidFill>
                  <a:schemeClr val="bg1"/>
                </a:solidFill>
              </a:rPr>
              <a:t>50 paid, professional staff across Ireland</a:t>
            </a:r>
          </a:p>
          <a:p>
            <a:pPr marL="342900" lvl="0" indent="-342900" algn="l">
              <a:buFont typeface="Arial" panose="020B0604020202020204" pitchFamily="34" charset="0"/>
              <a:buChar char="•"/>
            </a:pPr>
            <a:r>
              <a:rPr lang="en-IE" sz="2800" dirty="0">
                <a:solidFill>
                  <a:schemeClr val="bg1"/>
                </a:solidFill>
              </a:rPr>
              <a:t>NAS also launched and hosts the Patient Advocacy Service which has been in operation since October 2019 </a:t>
            </a:r>
          </a:p>
        </p:txBody>
      </p:sp>
    </p:spTree>
    <p:extLst>
      <p:ext uri="{BB962C8B-B14F-4D97-AF65-F5344CB8AC3E}">
        <p14:creationId xmlns:p14="http://schemas.microsoft.com/office/powerpoint/2010/main" val="2420748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4D591706-639D-58AB-5094-E1392DF8F844}"/>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F8F61699-F371-BAF0-B3E8-E81EA4E80FCE}"/>
              </a:ext>
            </a:extLst>
          </p:cNvPr>
          <p:cNvPicPr>
            <a:picLocks noChangeAspect="1"/>
          </p:cNvPicPr>
          <p:nvPr/>
        </p:nvPicPr>
        <p:blipFill>
          <a:blip r:embed="rId2"/>
          <a:stretch>
            <a:fillRect/>
          </a:stretch>
        </p:blipFill>
        <p:spPr>
          <a:xfrm>
            <a:off x="4469553" y="3985771"/>
            <a:ext cx="3278292" cy="1482357"/>
          </a:xfrm>
          <a:prstGeom prst="rect">
            <a:avLst/>
          </a:prstGeom>
        </p:spPr>
      </p:pic>
      <p:pic>
        <p:nvPicPr>
          <p:cNvPr id="7" name="Picture 2" descr="MABS.ie">
            <a:hlinkClick r:id="rId3"/>
            <a:extLst>
              <a:ext uri="{FF2B5EF4-FFF2-40B4-BE49-F238E27FC236}">
                <a16:creationId xmlns:a16="http://schemas.microsoft.com/office/drawing/2014/main" id="{AA7991A7-E70B-1F54-EC74-3BEE3E69B91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70897" y="1361705"/>
            <a:ext cx="3743538" cy="7745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7" descr="http://facs.gcp.ie/wp-content/uploads/2014/01/Citizens-Information.jpg">
            <a:hlinkClick r:id="rId5"/>
            <a:extLst>
              <a:ext uri="{FF2B5EF4-FFF2-40B4-BE49-F238E27FC236}">
                <a16:creationId xmlns:a16="http://schemas.microsoft.com/office/drawing/2014/main" id="{1E20B803-1200-868B-44C7-9CF785C0D580}"/>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308762" y="360857"/>
            <a:ext cx="3239769" cy="25438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3">
            <a:extLst>
              <a:ext uri="{FF2B5EF4-FFF2-40B4-BE49-F238E27FC236}">
                <a16:creationId xmlns:a16="http://schemas.microsoft.com/office/drawing/2014/main" id="{C699409C-7102-E519-9393-6998C0EC23C2}"/>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96686" y="4439446"/>
            <a:ext cx="3278292" cy="144131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5" descr="C:\Users\yvonne.rayner@citinfo.ie\AppData\Local\Microsoft\Windows\Temporary Internet Files\Content.IE5\474HVX6Z\whispytree[1].png">
            <a:extLst>
              <a:ext uri="{FF2B5EF4-FFF2-40B4-BE49-F238E27FC236}">
                <a16:creationId xmlns:a16="http://schemas.microsoft.com/office/drawing/2014/main" id="{49C1205E-3C39-4F22-6E43-767FBB444F3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8537071" y="2516113"/>
            <a:ext cx="2783149" cy="26439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1" descr="http://www.citizensinformationboard.ie/img/logo.gif">
            <a:hlinkClick r:id="rId9"/>
            <a:extLst>
              <a:ext uri="{FF2B5EF4-FFF2-40B4-BE49-F238E27FC236}">
                <a16:creationId xmlns:a16="http://schemas.microsoft.com/office/drawing/2014/main" id="{21B5D7B9-CD2A-E1B0-FBFE-5D963356135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06882" y="5160105"/>
            <a:ext cx="3888432" cy="125118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24B72F54-6D47-0B0D-C33A-949E93CE2BF9}"/>
              </a:ext>
            </a:extLst>
          </p:cNvPr>
          <p:cNvPicPr>
            <a:picLocks noChangeAspect="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6000" t="15728" r="5719" b="13244"/>
          <a:stretch/>
        </p:blipFill>
        <p:spPr>
          <a:xfrm>
            <a:off x="4414435" y="2273622"/>
            <a:ext cx="3796937" cy="1262107"/>
          </a:xfrm>
          <a:prstGeom prst="rect">
            <a:avLst/>
          </a:prstGeom>
        </p:spPr>
      </p:pic>
      <p:sp>
        <p:nvSpPr>
          <p:cNvPr id="18" name="TextBox 17">
            <a:extLst>
              <a:ext uri="{FF2B5EF4-FFF2-40B4-BE49-F238E27FC236}">
                <a16:creationId xmlns:a16="http://schemas.microsoft.com/office/drawing/2014/main" id="{3799AB92-4C6A-22F3-9116-0B857136A02A}"/>
              </a:ext>
            </a:extLst>
          </p:cNvPr>
          <p:cNvSpPr txBox="1"/>
          <p:nvPr/>
        </p:nvSpPr>
        <p:spPr>
          <a:xfrm>
            <a:off x="3254828" y="272664"/>
            <a:ext cx="5951702" cy="923330"/>
          </a:xfrm>
          <a:prstGeom prst="rect">
            <a:avLst/>
          </a:prstGeom>
          <a:noFill/>
        </p:spPr>
        <p:txBody>
          <a:bodyPr wrap="square" rtlCol="0">
            <a:spAutoFit/>
          </a:bodyPr>
          <a:lstStyle/>
          <a:p>
            <a:r>
              <a:rPr lang="en-GB" sz="5400" b="1" dirty="0">
                <a:solidFill>
                  <a:schemeClr val="bg1"/>
                </a:solidFill>
              </a:rPr>
              <a:t>Our Family Tree</a:t>
            </a:r>
            <a:r>
              <a:rPr lang="en-GB" dirty="0"/>
              <a:t>…</a:t>
            </a:r>
            <a:endParaRPr lang="en-IE" dirty="0"/>
          </a:p>
        </p:txBody>
      </p:sp>
    </p:spTree>
    <p:extLst>
      <p:ext uri="{BB962C8B-B14F-4D97-AF65-F5344CB8AC3E}">
        <p14:creationId xmlns:p14="http://schemas.microsoft.com/office/powerpoint/2010/main" val="479016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79758" y="0"/>
            <a:ext cx="2397486" cy="815033"/>
          </a:xfrm>
          <a:prstGeom prst="rect">
            <a:avLst/>
          </a:prstGeom>
        </p:spPr>
      </p:pic>
      <p:pic>
        <p:nvPicPr>
          <p:cNvPr id="4" name="Picture 3" descr="A person sitting on the floor&#10;&#10;Description automatically generated">
            <a:extLst>
              <a:ext uri="{FF2B5EF4-FFF2-40B4-BE49-F238E27FC236}">
                <a16:creationId xmlns:a16="http://schemas.microsoft.com/office/drawing/2014/main" id="{2EAE4D4B-DFA6-91A5-AAD3-0ED19A9C0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9832" y="2369226"/>
            <a:ext cx="3112168" cy="2707387"/>
          </a:xfrm>
          <a:prstGeom prst="rect">
            <a:avLst/>
          </a:prstGeom>
        </p:spPr>
      </p:pic>
      <p:pic>
        <p:nvPicPr>
          <p:cNvPr id="7" name="Picture 6">
            <a:extLst>
              <a:ext uri="{FF2B5EF4-FFF2-40B4-BE49-F238E27FC236}">
                <a16:creationId xmlns:a16="http://schemas.microsoft.com/office/drawing/2014/main" id="{3F035141-484A-7028-D8C7-BE32645F1FB1}"/>
              </a:ext>
            </a:extLst>
          </p:cNvPr>
          <p:cNvPicPr>
            <a:picLocks noChangeAspect="1"/>
          </p:cNvPicPr>
          <p:nvPr/>
        </p:nvPicPr>
        <p:blipFill>
          <a:blip r:embed="rId4"/>
          <a:stretch>
            <a:fillRect/>
          </a:stretch>
        </p:blipFill>
        <p:spPr>
          <a:xfrm>
            <a:off x="333129" y="1370677"/>
            <a:ext cx="8746703" cy="5023108"/>
          </a:xfrm>
          <a:prstGeom prst="rect">
            <a:avLst/>
          </a:prstGeom>
        </p:spPr>
      </p:pic>
      <p:sp>
        <p:nvSpPr>
          <p:cNvPr id="8" name="TextBox 7">
            <a:extLst>
              <a:ext uri="{FF2B5EF4-FFF2-40B4-BE49-F238E27FC236}">
                <a16:creationId xmlns:a16="http://schemas.microsoft.com/office/drawing/2014/main" id="{1FDB2113-9557-1274-8BBF-C1CD1E7B23B7}"/>
              </a:ext>
            </a:extLst>
          </p:cNvPr>
          <p:cNvSpPr txBox="1"/>
          <p:nvPr/>
        </p:nvSpPr>
        <p:spPr>
          <a:xfrm>
            <a:off x="114756" y="397505"/>
            <a:ext cx="8965076" cy="923330"/>
          </a:xfrm>
          <a:prstGeom prst="rect">
            <a:avLst/>
          </a:prstGeom>
          <a:noFill/>
        </p:spPr>
        <p:txBody>
          <a:bodyPr wrap="square" rtlCol="0">
            <a:spAutoFit/>
          </a:bodyPr>
          <a:lstStyle/>
          <a:p>
            <a:pPr algn="ctr"/>
            <a:r>
              <a:rPr lang="en-US" sz="5400" b="1" dirty="0">
                <a:solidFill>
                  <a:schemeClr val="bg1"/>
                </a:solidFill>
              </a:rPr>
              <a:t>Where NAS operates:</a:t>
            </a:r>
            <a:endParaRPr lang="en-IE" sz="5400" b="1" dirty="0">
              <a:solidFill>
                <a:schemeClr val="bg1"/>
              </a:solidFill>
            </a:endParaRPr>
          </a:p>
        </p:txBody>
      </p:sp>
    </p:spTree>
    <p:extLst>
      <p:ext uri="{BB962C8B-B14F-4D97-AF65-F5344CB8AC3E}">
        <p14:creationId xmlns:p14="http://schemas.microsoft.com/office/powerpoint/2010/main" val="2305852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CD90E-AC52-BB5E-2CEB-5E59D2CAFD54}"/>
              </a:ext>
            </a:extLst>
          </p:cNvPr>
          <p:cNvSpPr>
            <a:spLocks noGrp="1"/>
          </p:cNvSpPr>
          <p:nvPr>
            <p:ph type="title"/>
          </p:nvPr>
        </p:nvSpPr>
        <p:spPr>
          <a:solidFill>
            <a:srgbClr val="002060"/>
          </a:solidFill>
        </p:spPr>
        <p:txBody>
          <a:bodyPr/>
          <a:lstStyle/>
          <a:p>
            <a:r>
              <a:rPr lang="en-GB" b="1" dirty="0">
                <a:solidFill>
                  <a:schemeClr val="bg1"/>
                </a:solidFill>
              </a:rPr>
              <a:t>The basis for advocacy</a:t>
            </a:r>
            <a:endParaRPr lang="en-IE" b="1" dirty="0">
              <a:solidFill>
                <a:schemeClr val="bg1"/>
              </a:solidFill>
            </a:endParaRPr>
          </a:p>
        </p:txBody>
      </p:sp>
      <p:sp>
        <p:nvSpPr>
          <p:cNvPr id="3" name="Content Placeholder 2">
            <a:extLst>
              <a:ext uri="{FF2B5EF4-FFF2-40B4-BE49-F238E27FC236}">
                <a16:creationId xmlns:a16="http://schemas.microsoft.com/office/drawing/2014/main" id="{CA463060-B409-52B2-FAD5-22B7907678EE}"/>
              </a:ext>
            </a:extLst>
          </p:cNvPr>
          <p:cNvSpPr>
            <a:spLocks noGrp="1"/>
          </p:cNvSpPr>
          <p:nvPr>
            <p:ph idx="1"/>
          </p:nvPr>
        </p:nvSpPr>
        <p:spPr>
          <a:xfrm>
            <a:off x="838200" y="1890940"/>
            <a:ext cx="10515600" cy="4351338"/>
          </a:xfrm>
          <a:solidFill>
            <a:srgbClr val="002060"/>
          </a:solidFill>
        </p:spPr>
        <p:txBody>
          <a:bodyPr>
            <a:normAutofit fontScale="85000" lnSpcReduction="20000"/>
          </a:bodyPr>
          <a:lstStyle/>
          <a:p>
            <a:r>
              <a:rPr lang="en-GB" dirty="0">
                <a:solidFill>
                  <a:schemeClr val="bg1"/>
                </a:solidFill>
              </a:rPr>
              <a:t>Citizens Information Act 2007 – not fully commenced</a:t>
            </a:r>
          </a:p>
          <a:p>
            <a:endParaRPr lang="en-GB" dirty="0">
              <a:solidFill>
                <a:schemeClr val="bg1"/>
              </a:solidFill>
            </a:endParaRPr>
          </a:p>
          <a:p>
            <a:r>
              <a:rPr lang="en-GB" dirty="0">
                <a:solidFill>
                  <a:schemeClr val="bg1"/>
                </a:solidFill>
              </a:rPr>
              <a:t>Health Act – Regulations for older persons designated centres</a:t>
            </a:r>
          </a:p>
          <a:p>
            <a:endParaRPr lang="en-GB" dirty="0">
              <a:solidFill>
                <a:schemeClr val="bg1"/>
              </a:solidFill>
            </a:endParaRPr>
          </a:p>
          <a:p>
            <a:r>
              <a:rPr lang="en-GB" dirty="0">
                <a:solidFill>
                  <a:schemeClr val="bg1"/>
                </a:solidFill>
              </a:rPr>
              <a:t>ADMA – Code for independent advocates</a:t>
            </a:r>
          </a:p>
          <a:p>
            <a:endParaRPr lang="en-GB" dirty="0">
              <a:solidFill>
                <a:schemeClr val="bg1"/>
              </a:solidFill>
            </a:endParaRPr>
          </a:p>
          <a:p>
            <a:r>
              <a:rPr lang="en-GB" dirty="0">
                <a:solidFill>
                  <a:schemeClr val="bg1"/>
                </a:solidFill>
              </a:rPr>
              <a:t>HSE consent policy and national safeguarding policy </a:t>
            </a:r>
          </a:p>
          <a:p>
            <a:endParaRPr lang="en-GB" dirty="0">
              <a:solidFill>
                <a:schemeClr val="bg1"/>
              </a:solidFill>
            </a:endParaRPr>
          </a:p>
          <a:p>
            <a:r>
              <a:rPr lang="en-GB" dirty="0">
                <a:solidFill>
                  <a:schemeClr val="bg1"/>
                </a:solidFill>
              </a:rPr>
              <a:t>Wasted lives report – Ombudsman</a:t>
            </a:r>
          </a:p>
          <a:p>
            <a:endParaRPr lang="en-GB" dirty="0">
              <a:solidFill>
                <a:schemeClr val="bg1"/>
              </a:solidFill>
            </a:endParaRPr>
          </a:p>
          <a:p>
            <a:r>
              <a:rPr lang="en-GB" dirty="0">
                <a:solidFill>
                  <a:schemeClr val="bg1"/>
                </a:solidFill>
              </a:rPr>
              <a:t>Ratification of the UNCRPD</a:t>
            </a:r>
            <a:endParaRPr lang="en-IE" dirty="0">
              <a:solidFill>
                <a:schemeClr val="bg1"/>
              </a:solidFill>
            </a:endParaRPr>
          </a:p>
        </p:txBody>
      </p:sp>
      <p:pic>
        <p:nvPicPr>
          <p:cNvPr id="4" name="Picture 3">
            <a:extLst>
              <a:ext uri="{FF2B5EF4-FFF2-40B4-BE49-F238E27FC236}">
                <a16:creationId xmlns:a16="http://schemas.microsoft.com/office/drawing/2014/main" id="{E27E30E5-0ED9-75FD-183F-75264C5DBD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Tree>
    <p:extLst>
      <p:ext uri="{BB962C8B-B14F-4D97-AF65-F5344CB8AC3E}">
        <p14:creationId xmlns:p14="http://schemas.microsoft.com/office/powerpoint/2010/main" val="588698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pic>
        <p:nvPicPr>
          <p:cNvPr id="6" name="Picture 5"/>
          <p:cNvPicPr>
            <a:picLocks noChangeAspect="1"/>
          </p:cNvPicPr>
          <p:nvPr/>
        </p:nvPicPr>
        <p:blipFill>
          <a:blip r:embed="rId3"/>
          <a:stretch>
            <a:fillRect/>
          </a:stretch>
        </p:blipFill>
        <p:spPr>
          <a:xfrm>
            <a:off x="450771" y="1857049"/>
            <a:ext cx="5779509" cy="60965"/>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9005" y="4160520"/>
            <a:ext cx="3181925" cy="2697480"/>
          </a:xfrm>
          <a:prstGeom prst="rect">
            <a:avLst/>
          </a:prstGeom>
        </p:spPr>
      </p:pic>
      <p:sp>
        <p:nvSpPr>
          <p:cNvPr id="7" name="Subtitle 6">
            <a:extLst>
              <a:ext uri="{FF2B5EF4-FFF2-40B4-BE49-F238E27FC236}">
                <a16:creationId xmlns:a16="http://schemas.microsoft.com/office/drawing/2014/main" id="{2B28512C-0609-FF76-2397-FF7B3CE9BF58}"/>
              </a:ext>
            </a:extLst>
          </p:cNvPr>
          <p:cNvSpPr>
            <a:spLocks noGrp="1"/>
          </p:cNvSpPr>
          <p:nvPr>
            <p:ph type="subTitle" idx="1"/>
          </p:nvPr>
        </p:nvSpPr>
        <p:spPr>
          <a:xfrm>
            <a:off x="450771" y="2133600"/>
            <a:ext cx="8152901" cy="4114800"/>
          </a:xfrm>
        </p:spPr>
        <p:txBody>
          <a:bodyPr>
            <a:normAutofit/>
          </a:bodyPr>
          <a:lstStyle/>
          <a:p>
            <a:pPr algn="l"/>
            <a:r>
              <a:rPr lang="en-US" dirty="0">
                <a:solidFill>
                  <a:schemeClr val="bg1"/>
                </a:solidFill>
              </a:rPr>
              <a:t>NAS has a particular remit for adults (18+) with disabilities who: </a:t>
            </a:r>
          </a:p>
          <a:p>
            <a:pPr algn="l"/>
            <a:endParaRPr lang="en-US" dirty="0"/>
          </a:p>
          <a:p>
            <a:pPr algn="l"/>
            <a:r>
              <a:rPr lang="en-US" dirty="0">
                <a:solidFill>
                  <a:schemeClr val="bg1"/>
                </a:solidFill>
              </a:rPr>
              <a:t>• Live in the community &amp; are isolated from their community and services. </a:t>
            </a:r>
          </a:p>
          <a:p>
            <a:pPr algn="l"/>
            <a:r>
              <a:rPr lang="en-US" dirty="0">
                <a:solidFill>
                  <a:schemeClr val="bg1"/>
                </a:solidFill>
              </a:rPr>
              <a:t>• Have communication differences. </a:t>
            </a:r>
          </a:p>
          <a:p>
            <a:pPr algn="l"/>
            <a:r>
              <a:rPr lang="en-US" dirty="0">
                <a:solidFill>
                  <a:schemeClr val="bg1"/>
                </a:solidFill>
              </a:rPr>
              <a:t>• Are inappropriately accommodated. </a:t>
            </a:r>
          </a:p>
          <a:p>
            <a:pPr algn="l"/>
            <a:r>
              <a:rPr lang="en-US" dirty="0">
                <a:solidFill>
                  <a:schemeClr val="bg1"/>
                </a:solidFill>
              </a:rPr>
              <a:t>• Live in residential services. </a:t>
            </a:r>
          </a:p>
          <a:p>
            <a:pPr algn="l"/>
            <a:r>
              <a:rPr lang="en-US" dirty="0">
                <a:solidFill>
                  <a:schemeClr val="bg1"/>
                </a:solidFill>
              </a:rPr>
              <a:t>• Attend day services. </a:t>
            </a:r>
          </a:p>
          <a:p>
            <a:pPr algn="l"/>
            <a:r>
              <a:rPr lang="en-US" dirty="0">
                <a:solidFill>
                  <a:schemeClr val="bg1"/>
                </a:solidFill>
              </a:rPr>
              <a:t>• Have limited informal or natural supports. </a:t>
            </a:r>
            <a:endParaRPr lang="en-IE" dirty="0">
              <a:solidFill>
                <a:schemeClr val="bg1"/>
              </a:solidFill>
            </a:endParaRPr>
          </a:p>
        </p:txBody>
      </p:sp>
      <p:sp>
        <p:nvSpPr>
          <p:cNvPr id="8" name="TextBox 7"/>
          <p:cNvSpPr txBox="1"/>
          <p:nvPr/>
        </p:nvSpPr>
        <p:spPr>
          <a:xfrm>
            <a:off x="270164" y="847301"/>
            <a:ext cx="11388436" cy="923330"/>
          </a:xfrm>
          <a:prstGeom prst="rect">
            <a:avLst/>
          </a:prstGeom>
          <a:noFill/>
        </p:spPr>
        <p:txBody>
          <a:bodyPr wrap="square" rtlCol="0">
            <a:spAutoFit/>
          </a:bodyPr>
          <a:lstStyle/>
          <a:p>
            <a:pPr algn="ctr"/>
            <a:r>
              <a:rPr lang="en-US" sz="5400" b="1" dirty="0">
                <a:solidFill>
                  <a:schemeClr val="bg1"/>
                </a:solidFill>
              </a:rPr>
              <a:t>About the National Advocacy Service </a:t>
            </a:r>
            <a:endParaRPr lang="en-IE" sz="5400" b="1" dirty="0">
              <a:solidFill>
                <a:schemeClr val="bg1"/>
              </a:solidFill>
            </a:endParaRPr>
          </a:p>
        </p:txBody>
      </p:sp>
    </p:spTree>
    <p:extLst>
      <p:ext uri="{BB962C8B-B14F-4D97-AF65-F5344CB8AC3E}">
        <p14:creationId xmlns:p14="http://schemas.microsoft.com/office/powerpoint/2010/main" val="2828274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38A329-5EF5-7FA4-62E9-D6477F9F98AF}"/>
              </a:ext>
            </a:extLst>
          </p:cNvPr>
          <p:cNvSpPr>
            <a:spLocks noGrp="1"/>
          </p:cNvSpPr>
          <p:nvPr>
            <p:ph type="title"/>
          </p:nvPr>
        </p:nvSpPr>
        <p:spPr>
          <a:xfrm>
            <a:off x="838200" y="365126"/>
            <a:ext cx="10515600" cy="1228148"/>
          </a:xfrm>
        </p:spPr>
        <p:txBody>
          <a:bodyPr>
            <a:normAutofit/>
          </a:bodyPr>
          <a:lstStyle/>
          <a:p>
            <a:pPr algn="ctr"/>
            <a:r>
              <a:rPr lang="en-IE" sz="5400" b="1" dirty="0">
                <a:solidFill>
                  <a:schemeClr val="bg1"/>
                </a:solidFill>
              </a:rPr>
              <a:t>Those NAS Supports (2023)</a:t>
            </a:r>
          </a:p>
        </p:txBody>
      </p:sp>
      <p:pic>
        <p:nvPicPr>
          <p:cNvPr id="7" name="Picture 6">
            <a:extLst>
              <a:ext uri="{FF2B5EF4-FFF2-40B4-BE49-F238E27FC236}">
                <a16:creationId xmlns:a16="http://schemas.microsoft.com/office/drawing/2014/main" id="{78AD43E7-0523-C61A-2DFA-6833FC48257C}"/>
              </a:ext>
            </a:extLst>
          </p:cNvPr>
          <p:cNvPicPr>
            <a:picLocks noChangeAspect="1"/>
          </p:cNvPicPr>
          <p:nvPr/>
        </p:nvPicPr>
        <p:blipFill>
          <a:blip r:embed="rId2"/>
          <a:stretch>
            <a:fillRect/>
          </a:stretch>
        </p:blipFill>
        <p:spPr>
          <a:xfrm>
            <a:off x="1861457" y="1593274"/>
            <a:ext cx="8469086" cy="5068996"/>
          </a:xfrm>
          <a:prstGeom prst="rect">
            <a:avLst/>
          </a:prstGeom>
        </p:spPr>
      </p:pic>
    </p:spTree>
    <p:extLst>
      <p:ext uri="{BB962C8B-B14F-4D97-AF65-F5344CB8AC3E}">
        <p14:creationId xmlns:p14="http://schemas.microsoft.com/office/powerpoint/2010/main" val="3990479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609" y="284847"/>
            <a:ext cx="1027111" cy="1073563"/>
          </a:xfrm>
          <a:prstGeom prst="rect">
            <a:avLst/>
          </a:prstGeom>
        </p:spPr>
      </p:pic>
      <p:pic>
        <p:nvPicPr>
          <p:cNvPr id="4" name="Picture 3">
            <a:extLst>
              <a:ext uri="{FF2B5EF4-FFF2-40B4-BE49-F238E27FC236}">
                <a16:creationId xmlns:a16="http://schemas.microsoft.com/office/drawing/2014/main" id="{2A75A8A3-A372-1C02-3AC2-DDEA622A512D}"/>
              </a:ext>
            </a:extLst>
          </p:cNvPr>
          <p:cNvPicPr>
            <a:picLocks noChangeAspect="1"/>
          </p:cNvPicPr>
          <p:nvPr/>
        </p:nvPicPr>
        <p:blipFill>
          <a:blip r:embed="rId4"/>
          <a:stretch>
            <a:fillRect/>
          </a:stretch>
        </p:blipFill>
        <p:spPr>
          <a:xfrm>
            <a:off x="3344385" y="0"/>
            <a:ext cx="5503229" cy="6858000"/>
          </a:xfrm>
          <a:prstGeom prst="rect">
            <a:avLst/>
          </a:prstGeom>
        </p:spPr>
      </p:pic>
    </p:spTree>
    <p:extLst>
      <p:ext uri="{BB962C8B-B14F-4D97-AF65-F5344CB8AC3E}">
        <p14:creationId xmlns:p14="http://schemas.microsoft.com/office/powerpoint/2010/main" val="879380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71047-FE8D-9D37-86A2-E0A2F76CE3C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742C3E4-B00A-C336-EBC4-1781A397DCAA}"/>
              </a:ext>
            </a:extLst>
          </p:cNvPr>
          <p:cNvSpPr>
            <a:spLocks noGrp="1"/>
          </p:cNvSpPr>
          <p:nvPr>
            <p:ph type="title"/>
          </p:nvPr>
        </p:nvSpPr>
        <p:spPr>
          <a:xfrm>
            <a:off x="609600" y="354240"/>
            <a:ext cx="3037114" cy="5970360"/>
          </a:xfrm>
        </p:spPr>
        <p:txBody>
          <a:bodyPr>
            <a:normAutofit/>
          </a:bodyPr>
          <a:lstStyle/>
          <a:p>
            <a:pPr algn="ctr"/>
            <a:r>
              <a:rPr lang="en-IE" sz="5400" b="1" dirty="0">
                <a:solidFill>
                  <a:schemeClr val="bg1"/>
                </a:solidFill>
              </a:rPr>
              <a:t>Key Highlights</a:t>
            </a:r>
            <a:br>
              <a:rPr lang="en-IE" sz="5400" b="1" dirty="0">
                <a:solidFill>
                  <a:schemeClr val="bg1"/>
                </a:solidFill>
              </a:rPr>
            </a:br>
            <a:r>
              <a:rPr lang="en-IE" sz="5400" b="1" dirty="0">
                <a:solidFill>
                  <a:schemeClr val="bg1"/>
                </a:solidFill>
              </a:rPr>
              <a:t>(2023)</a:t>
            </a:r>
          </a:p>
        </p:txBody>
      </p:sp>
      <p:pic>
        <p:nvPicPr>
          <p:cNvPr id="3" name="Picture 2">
            <a:extLst>
              <a:ext uri="{FF2B5EF4-FFF2-40B4-BE49-F238E27FC236}">
                <a16:creationId xmlns:a16="http://schemas.microsoft.com/office/drawing/2014/main" id="{7CB0B8AF-C6B8-FA20-682E-4008FCBDBFB7}"/>
              </a:ext>
            </a:extLst>
          </p:cNvPr>
          <p:cNvPicPr>
            <a:picLocks noChangeAspect="1"/>
          </p:cNvPicPr>
          <p:nvPr/>
        </p:nvPicPr>
        <p:blipFill>
          <a:blip r:embed="rId2"/>
          <a:stretch>
            <a:fillRect/>
          </a:stretch>
        </p:blipFill>
        <p:spPr>
          <a:xfrm>
            <a:off x="3792940" y="0"/>
            <a:ext cx="4606119" cy="6858000"/>
          </a:xfrm>
          <a:prstGeom prst="rect">
            <a:avLst/>
          </a:prstGeom>
        </p:spPr>
      </p:pic>
    </p:spTree>
    <p:extLst>
      <p:ext uri="{BB962C8B-B14F-4D97-AF65-F5344CB8AC3E}">
        <p14:creationId xmlns:p14="http://schemas.microsoft.com/office/powerpoint/2010/main" val="4090121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1833" y="2473963"/>
            <a:ext cx="5768699" cy="4258230"/>
          </a:xfrm>
        </p:spPr>
        <p:txBody>
          <a:bodyPr>
            <a:noAutofit/>
          </a:bodyPr>
          <a:lstStyle/>
          <a:p>
            <a:pPr marL="457200" indent="-457200" algn="l">
              <a:buFont typeface="Arial" panose="020B0604020202020204" pitchFamily="34" charset="0"/>
              <a:buChar char="•"/>
            </a:pPr>
            <a:r>
              <a:rPr lang="en-IE" sz="2000" dirty="0">
                <a:solidFill>
                  <a:schemeClr val="bg1"/>
                </a:solidFill>
                <a:cs typeface="Arial" pitchFamily="34" charset="0"/>
              </a:rPr>
              <a:t>The role of the advocate is to get to know the person and support them to have their wishes, </a:t>
            </a:r>
            <a:r>
              <a:rPr lang="en-IE" sz="2000" b="1" dirty="0">
                <a:solidFill>
                  <a:schemeClr val="bg1"/>
                </a:solidFill>
                <a:cs typeface="Arial" pitchFamily="34" charset="0"/>
              </a:rPr>
              <a:t>will and preferences </a:t>
            </a:r>
            <a:r>
              <a:rPr lang="en-IE" sz="2000" dirty="0">
                <a:solidFill>
                  <a:schemeClr val="bg1"/>
                </a:solidFill>
                <a:cs typeface="Arial" pitchFamily="34" charset="0"/>
              </a:rPr>
              <a:t>kept at the centre of the decision making process.</a:t>
            </a:r>
          </a:p>
          <a:p>
            <a:pPr algn="l"/>
            <a:endParaRPr lang="en-IE" sz="2000" dirty="0">
              <a:solidFill>
                <a:schemeClr val="bg1"/>
              </a:solidFill>
              <a:cs typeface="Arial" pitchFamily="34" charset="0"/>
            </a:endParaRPr>
          </a:p>
          <a:p>
            <a:pPr marL="457200" indent="-457200" algn="l">
              <a:buFont typeface="Arial" panose="020B0604020202020204" pitchFamily="34" charset="0"/>
              <a:buChar char="•"/>
            </a:pPr>
            <a:r>
              <a:rPr lang="en-IE" sz="2000" dirty="0">
                <a:solidFill>
                  <a:schemeClr val="bg1"/>
                </a:solidFill>
              </a:rPr>
              <a:t>Advocates support the person to be directly </a:t>
            </a:r>
            <a:r>
              <a:rPr lang="en-IE" sz="2000" b="1" dirty="0">
                <a:solidFill>
                  <a:schemeClr val="bg1"/>
                </a:solidFill>
              </a:rPr>
              <a:t>involved in decision-making processes </a:t>
            </a:r>
            <a:r>
              <a:rPr lang="en-IE" sz="2000" dirty="0">
                <a:solidFill>
                  <a:schemeClr val="bg1"/>
                </a:solidFill>
              </a:rPr>
              <a:t>which affect them and must aim to </a:t>
            </a:r>
            <a:r>
              <a:rPr lang="en-IE" sz="2000" b="1" dirty="0">
                <a:solidFill>
                  <a:schemeClr val="bg1"/>
                </a:solidFill>
              </a:rPr>
              <a:t>present information in ways that assist the person </a:t>
            </a:r>
            <a:r>
              <a:rPr lang="en-IE" sz="2000" dirty="0">
                <a:solidFill>
                  <a:schemeClr val="bg1"/>
                </a:solidFill>
              </a:rPr>
              <a:t>to make their own informed decisions and choices. (Advocates are never decision makers for the person)</a:t>
            </a:r>
          </a:p>
          <a:p>
            <a:pPr lvl="0" algn="l"/>
            <a:endParaRPr lang="en-IE" sz="2800" dirty="0">
              <a:solidFill>
                <a:schemeClr val="bg1"/>
              </a:solidFill>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
        <p:nvSpPr>
          <p:cNvPr id="5" name="TextBox 4"/>
          <p:cNvSpPr txBox="1"/>
          <p:nvPr/>
        </p:nvSpPr>
        <p:spPr>
          <a:xfrm>
            <a:off x="949176" y="1017622"/>
            <a:ext cx="8212212" cy="1077218"/>
          </a:xfrm>
          <a:prstGeom prst="rect">
            <a:avLst/>
          </a:prstGeom>
          <a:noFill/>
        </p:spPr>
        <p:txBody>
          <a:bodyPr wrap="square" rtlCol="0">
            <a:spAutoFit/>
          </a:bodyPr>
          <a:lstStyle/>
          <a:p>
            <a:r>
              <a:rPr lang="en-IE" sz="3200" b="1" dirty="0">
                <a:solidFill>
                  <a:schemeClr val="bg1"/>
                </a:solidFill>
              </a:rPr>
              <a:t>NAS Advocacy code of practice: upholding Will and Preference</a:t>
            </a:r>
          </a:p>
        </p:txBody>
      </p:sp>
      <p:pic>
        <p:nvPicPr>
          <p:cNvPr id="6" name="Picture 5"/>
          <p:cNvPicPr>
            <a:picLocks noChangeAspect="1"/>
          </p:cNvPicPr>
          <p:nvPr/>
        </p:nvPicPr>
        <p:blipFill>
          <a:blip r:embed="rId4"/>
          <a:stretch>
            <a:fillRect/>
          </a:stretch>
        </p:blipFill>
        <p:spPr>
          <a:xfrm>
            <a:off x="493729" y="2169005"/>
            <a:ext cx="5779509" cy="60965"/>
          </a:xfrm>
          <a:prstGeom prst="rect">
            <a:avLst/>
          </a:prstGeom>
        </p:spPr>
      </p:pic>
      <p:sp>
        <p:nvSpPr>
          <p:cNvPr id="8" name="TextBox 7"/>
          <p:cNvSpPr txBox="1"/>
          <p:nvPr/>
        </p:nvSpPr>
        <p:spPr>
          <a:xfrm>
            <a:off x="6480581" y="2473963"/>
            <a:ext cx="5361614" cy="3785652"/>
          </a:xfrm>
          <a:prstGeom prst="rect">
            <a:avLst/>
          </a:prstGeom>
          <a:noFill/>
        </p:spPr>
        <p:txBody>
          <a:bodyPr wrap="square" rtlCol="0">
            <a:spAutoFit/>
          </a:bodyPr>
          <a:lstStyle/>
          <a:p>
            <a:pPr marL="457200" indent="-457200">
              <a:buFont typeface="Arial" panose="020B0604020202020204" pitchFamily="34" charset="0"/>
              <a:buChar char="•"/>
            </a:pPr>
            <a:r>
              <a:rPr lang="en-IE" sz="2000" dirty="0">
                <a:solidFill>
                  <a:schemeClr val="bg1"/>
                </a:solidFill>
              </a:rPr>
              <a:t>Advocates work to support a person’s right to take considered risks and experience failure. </a:t>
            </a:r>
          </a:p>
          <a:p>
            <a:pPr marL="457200" indent="-457200">
              <a:buFont typeface="Arial" panose="020B0604020202020204" pitchFamily="34" charset="0"/>
              <a:buChar char="•"/>
            </a:pPr>
            <a:endParaRPr lang="en-IE" sz="2000" dirty="0">
              <a:solidFill>
                <a:schemeClr val="bg1"/>
              </a:solidFill>
            </a:endParaRPr>
          </a:p>
          <a:p>
            <a:pPr marL="457200" indent="-457200">
              <a:buFont typeface="Arial" panose="020B0604020202020204" pitchFamily="34" charset="0"/>
              <a:buChar char="•"/>
            </a:pPr>
            <a:endParaRPr lang="en-IE" sz="2000" dirty="0">
              <a:solidFill>
                <a:schemeClr val="bg1"/>
              </a:solidFill>
            </a:endParaRPr>
          </a:p>
          <a:p>
            <a:pPr marL="457200" indent="-457200">
              <a:buFont typeface="Arial" panose="020B0604020202020204" pitchFamily="34" charset="0"/>
              <a:buChar char="•"/>
            </a:pPr>
            <a:r>
              <a:rPr lang="en-IE" sz="2000" dirty="0">
                <a:solidFill>
                  <a:schemeClr val="bg1"/>
                </a:solidFill>
              </a:rPr>
              <a:t>Advocates must not be influenced or compromised in carrying out their role by any other party and cannot do anything the person does not want them to do.</a:t>
            </a:r>
          </a:p>
          <a:p>
            <a:pPr marL="457200" indent="-457200">
              <a:buFont typeface="Arial" panose="020B0604020202020204" pitchFamily="34" charset="0"/>
              <a:buChar char="•"/>
            </a:pPr>
            <a:endParaRPr lang="en-IE" sz="2000" dirty="0">
              <a:solidFill>
                <a:schemeClr val="bg1"/>
              </a:solidFill>
            </a:endParaRPr>
          </a:p>
          <a:p>
            <a:endParaRPr lang="en-IE" sz="2000" dirty="0">
              <a:solidFill>
                <a:schemeClr val="bg1"/>
              </a:solidFill>
            </a:endParaRPr>
          </a:p>
          <a:p>
            <a:pPr marL="457200" indent="-457200">
              <a:buFont typeface="Arial" panose="020B0604020202020204" pitchFamily="34" charset="0"/>
              <a:buChar char="•"/>
            </a:pPr>
            <a:r>
              <a:rPr lang="en-IE" sz="2000" dirty="0">
                <a:solidFill>
                  <a:schemeClr val="bg1"/>
                </a:solidFill>
              </a:rPr>
              <a:t>Advocates adopt a ‘Will and Preference’ V ‘Best Interests’ approach.</a:t>
            </a:r>
          </a:p>
        </p:txBody>
      </p:sp>
    </p:spTree>
    <p:extLst>
      <p:ext uri="{BB962C8B-B14F-4D97-AF65-F5344CB8AC3E}">
        <p14:creationId xmlns:p14="http://schemas.microsoft.com/office/powerpoint/2010/main" val="4042570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
        <p:nvSpPr>
          <p:cNvPr id="5" name="TextBox 4"/>
          <p:cNvSpPr txBox="1"/>
          <p:nvPr/>
        </p:nvSpPr>
        <p:spPr>
          <a:xfrm>
            <a:off x="949176" y="1017622"/>
            <a:ext cx="8212212" cy="769441"/>
          </a:xfrm>
          <a:prstGeom prst="rect">
            <a:avLst/>
          </a:prstGeom>
          <a:noFill/>
        </p:spPr>
        <p:txBody>
          <a:bodyPr wrap="square" rtlCol="0">
            <a:spAutoFit/>
          </a:bodyPr>
          <a:lstStyle/>
          <a:p>
            <a:r>
              <a:rPr lang="en-IE" sz="4400" b="1" dirty="0">
                <a:solidFill>
                  <a:schemeClr val="bg1"/>
                </a:solidFill>
              </a:rPr>
              <a:t>Things an Advocate will </a:t>
            </a:r>
            <a:r>
              <a:rPr lang="en-IE" sz="4400" b="1" u="sng" dirty="0">
                <a:solidFill>
                  <a:schemeClr val="bg1"/>
                </a:solidFill>
              </a:rPr>
              <a:t>not</a:t>
            </a:r>
            <a:r>
              <a:rPr lang="en-IE" sz="4400" b="1" dirty="0">
                <a:solidFill>
                  <a:schemeClr val="bg1"/>
                </a:solidFill>
              </a:rPr>
              <a:t> do</a:t>
            </a:r>
          </a:p>
        </p:txBody>
      </p:sp>
      <p:pic>
        <p:nvPicPr>
          <p:cNvPr id="6" name="Picture 5"/>
          <p:cNvPicPr>
            <a:picLocks noChangeAspect="1"/>
          </p:cNvPicPr>
          <p:nvPr/>
        </p:nvPicPr>
        <p:blipFill>
          <a:blip r:embed="rId3"/>
          <a:stretch>
            <a:fillRect/>
          </a:stretch>
        </p:blipFill>
        <p:spPr>
          <a:xfrm>
            <a:off x="493729" y="2169005"/>
            <a:ext cx="5779509" cy="60965"/>
          </a:xfrm>
          <a:prstGeom prst="rect">
            <a:avLst/>
          </a:prstGeom>
        </p:spPr>
      </p:pic>
      <p:sp>
        <p:nvSpPr>
          <p:cNvPr id="8" name="TextBox 7"/>
          <p:cNvSpPr txBox="1"/>
          <p:nvPr/>
        </p:nvSpPr>
        <p:spPr>
          <a:xfrm>
            <a:off x="613693" y="2455552"/>
            <a:ext cx="5361614" cy="2862322"/>
          </a:xfrm>
          <a:prstGeom prst="rect">
            <a:avLst/>
          </a:prstGeom>
          <a:noFill/>
        </p:spPr>
        <p:txBody>
          <a:bodyPr wrap="square" rtlCol="0">
            <a:spAutoFit/>
          </a:bodyPr>
          <a:lstStyle/>
          <a:p>
            <a:pPr marL="342900" indent="-342900">
              <a:buFont typeface="Arial" panose="020B0604020202020204" pitchFamily="34" charset="0"/>
              <a:buChar char="•"/>
            </a:pPr>
            <a:r>
              <a:rPr lang="en-IE" altLang="en-US" sz="2000" dirty="0">
                <a:solidFill>
                  <a:schemeClr val="bg1"/>
                </a:solidFill>
              </a:rPr>
              <a:t>Tell the person what to do</a:t>
            </a:r>
          </a:p>
          <a:p>
            <a:pPr marL="342900" indent="-342900">
              <a:buFont typeface="Arial" panose="020B0604020202020204" pitchFamily="34" charset="0"/>
              <a:buChar char="•"/>
            </a:pPr>
            <a:endParaRPr lang="en-IE" altLang="en-US" sz="2000" dirty="0">
              <a:solidFill>
                <a:schemeClr val="bg1"/>
              </a:solidFill>
            </a:endParaRPr>
          </a:p>
          <a:p>
            <a:pPr marL="342900" indent="-342900">
              <a:buFont typeface="Arial" panose="020B0604020202020204" pitchFamily="34" charset="0"/>
              <a:buChar char="•"/>
            </a:pPr>
            <a:r>
              <a:rPr lang="en-IE" altLang="en-US" sz="2000" dirty="0">
                <a:solidFill>
                  <a:schemeClr val="bg1"/>
                </a:solidFill>
              </a:rPr>
              <a:t>Tell the person what decisions to make</a:t>
            </a:r>
          </a:p>
          <a:p>
            <a:pPr marL="342900" indent="-342900">
              <a:buFont typeface="Arial" panose="020B0604020202020204" pitchFamily="34" charset="0"/>
              <a:buChar char="•"/>
            </a:pPr>
            <a:endParaRPr lang="en-IE" altLang="en-US" sz="2000" dirty="0">
              <a:solidFill>
                <a:schemeClr val="bg1"/>
              </a:solidFill>
            </a:endParaRPr>
          </a:p>
          <a:p>
            <a:pPr marL="342900" indent="-342900">
              <a:buFont typeface="Arial" panose="020B0604020202020204" pitchFamily="34" charset="0"/>
              <a:buChar char="•"/>
            </a:pPr>
            <a:r>
              <a:rPr lang="en-US" altLang="en-US" sz="2000" dirty="0">
                <a:solidFill>
                  <a:schemeClr val="bg1"/>
                </a:solidFill>
              </a:rPr>
              <a:t>Make decisions on the person’s behalf</a:t>
            </a:r>
          </a:p>
          <a:p>
            <a:pPr marL="342900" indent="-342900">
              <a:buFont typeface="Arial" panose="020B0604020202020204" pitchFamily="34" charset="0"/>
              <a:buChar char="•"/>
            </a:pPr>
            <a:endParaRPr lang="en-IE" altLang="en-US" sz="2000" dirty="0">
              <a:solidFill>
                <a:schemeClr val="bg1"/>
              </a:solidFill>
            </a:endParaRPr>
          </a:p>
          <a:p>
            <a:pPr marL="342900" indent="-342900">
              <a:buFont typeface="Arial" panose="020B0604020202020204" pitchFamily="34" charset="0"/>
              <a:buChar char="•"/>
            </a:pPr>
            <a:r>
              <a:rPr lang="en-IE" altLang="en-US" sz="2000" dirty="0">
                <a:solidFill>
                  <a:schemeClr val="bg1"/>
                </a:solidFill>
              </a:rPr>
              <a:t>Give legal advice</a:t>
            </a:r>
          </a:p>
          <a:p>
            <a:pPr marL="342900" indent="-342900">
              <a:buFont typeface="Arial" panose="020B0604020202020204" pitchFamily="34" charset="0"/>
              <a:buChar char="•"/>
            </a:pPr>
            <a:endParaRPr lang="en-IE" altLang="en-US" sz="2000" dirty="0">
              <a:solidFill>
                <a:schemeClr val="bg1"/>
              </a:solidFill>
            </a:endParaRPr>
          </a:p>
          <a:p>
            <a:pPr marL="342900" indent="-342900">
              <a:buFont typeface="Arial" panose="020B0604020202020204" pitchFamily="34" charset="0"/>
              <a:buChar char="•"/>
            </a:pPr>
            <a:r>
              <a:rPr lang="en-IE" altLang="en-US" sz="2000" dirty="0">
                <a:solidFill>
                  <a:schemeClr val="bg1"/>
                </a:solidFill>
              </a:rPr>
              <a:t>Act without the person’s permission</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9698" y="2229970"/>
            <a:ext cx="4359277" cy="4359277"/>
          </a:xfrm>
          <a:prstGeom prst="rect">
            <a:avLst/>
          </a:prstGeom>
        </p:spPr>
      </p:pic>
    </p:spTree>
    <p:extLst>
      <p:ext uri="{BB962C8B-B14F-4D97-AF65-F5344CB8AC3E}">
        <p14:creationId xmlns:p14="http://schemas.microsoft.com/office/powerpoint/2010/main" val="3379354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43AEC-9BF4-E5A8-7FD9-2FC2CDB95B20}"/>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F922E9BE-005A-B8EB-FD53-12B28681F0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
        <p:nvSpPr>
          <p:cNvPr id="3" name="Title 1">
            <a:extLst>
              <a:ext uri="{FF2B5EF4-FFF2-40B4-BE49-F238E27FC236}">
                <a16:creationId xmlns:a16="http://schemas.microsoft.com/office/drawing/2014/main" id="{83F0C35C-9759-DD50-1AB5-4F7D5690C806}"/>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E" b="1" dirty="0">
                <a:solidFill>
                  <a:schemeClr val="bg1"/>
                </a:solidFill>
                <a:latin typeface="+mn-lt"/>
              </a:rPr>
              <a:t>Enquiry Examples</a:t>
            </a:r>
          </a:p>
        </p:txBody>
      </p:sp>
      <p:sp>
        <p:nvSpPr>
          <p:cNvPr id="4" name="Content Placeholder 2">
            <a:extLst>
              <a:ext uri="{FF2B5EF4-FFF2-40B4-BE49-F238E27FC236}">
                <a16:creationId xmlns:a16="http://schemas.microsoft.com/office/drawing/2014/main" id="{D6E4FA0E-57A3-B369-1417-FA867EFC5D58}"/>
              </a:ext>
            </a:extLst>
          </p:cNvPr>
          <p:cNvSpPr txBox="1">
            <a:spLocks/>
          </p:cNvSpPr>
          <p:nvPr/>
        </p:nvSpPr>
        <p:spPr>
          <a:xfrm>
            <a:off x="838200" y="1825625"/>
            <a:ext cx="10515600" cy="435133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buFont typeface="Wingdings" panose="05000000000000000000" pitchFamily="2" charset="2"/>
              <a:buChar char="q"/>
            </a:pPr>
            <a:r>
              <a:rPr lang="en-IE" altLang="en-US" sz="2800" dirty="0">
                <a:solidFill>
                  <a:schemeClr val="bg1"/>
                </a:solidFill>
              </a:rPr>
              <a:t>A staff member contacts NAS in support of a person when a conflict of interest exists between a service and a person’s family. As a result the person’s will and preference is getting lost.</a:t>
            </a:r>
          </a:p>
          <a:p>
            <a:pPr marL="457200" indent="-457200" algn="just">
              <a:buFont typeface="Wingdings" panose="05000000000000000000" pitchFamily="2" charset="2"/>
              <a:buChar char="q"/>
            </a:pPr>
            <a:r>
              <a:rPr lang="en-IE" altLang="en-US" sz="2800" dirty="0">
                <a:solidFill>
                  <a:schemeClr val="bg1"/>
                </a:solidFill>
              </a:rPr>
              <a:t>A young person placed in a nursing home contacts NAS as there is no plan in place for them to exit this setting and they do not have a contact person to progress this matter. The person is very unhappy where they are living.</a:t>
            </a:r>
          </a:p>
          <a:p>
            <a:pPr marL="457200" indent="-457200" algn="just">
              <a:buFont typeface="Wingdings" panose="05000000000000000000" pitchFamily="2" charset="2"/>
              <a:buChar char="q"/>
            </a:pPr>
            <a:r>
              <a:rPr lang="en-IE" altLang="en-US" sz="2800" dirty="0">
                <a:solidFill>
                  <a:schemeClr val="bg1"/>
                </a:solidFill>
              </a:rPr>
              <a:t>A person contacts NAS as they want to move from a congregated setting to live in the community in a place of their choosing.</a:t>
            </a:r>
          </a:p>
          <a:p>
            <a:pPr marL="457200" indent="-457200" algn="just">
              <a:buFont typeface="Wingdings" panose="05000000000000000000" pitchFamily="2" charset="2"/>
              <a:buChar char="q"/>
            </a:pPr>
            <a:r>
              <a:rPr lang="en-IE" sz="2800" dirty="0">
                <a:solidFill>
                  <a:schemeClr val="bg1"/>
                </a:solidFill>
              </a:rPr>
              <a:t>A person contacts NAS as they have concerns that they don’t have control over their money. </a:t>
            </a:r>
          </a:p>
          <a:p>
            <a:endParaRPr lang="en-IE" dirty="0"/>
          </a:p>
        </p:txBody>
      </p:sp>
    </p:spTree>
    <p:extLst>
      <p:ext uri="{BB962C8B-B14F-4D97-AF65-F5344CB8AC3E}">
        <p14:creationId xmlns:p14="http://schemas.microsoft.com/office/powerpoint/2010/main" val="433673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609" y="284847"/>
            <a:ext cx="1027111" cy="1073563"/>
          </a:xfrm>
          <a:prstGeom prst="rect">
            <a:avLst/>
          </a:prstGeom>
        </p:spPr>
      </p:pic>
      <p:sp>
        <p:nvSpPr>
          <p:cNvPr id="2" name="TextBox 1"/>
          <p:cNvSpPr txBox="1"/>
          <p:nvPr/>
        </p:nvSpPr>
        <p:spPr>
          <a:xfrm>
            <a:off x="401782" y="2521059"/>
            <a:ext cx="11388436" cy="1815882"/>
          </a:xfrm>
          <a:prstGeom prst="rect">
            <a:avLst/>
          </a:prstGeom>
          <a:noFill/>
        </p:spPr>
        <p:txBody>
          <a:bodyPr wrap="square" rtlCol="0">
            <a:spAutoFit/>
          </a:bodyPr>
          <a:lstStyle/>
          <a:p>
            <a:pPr algn="ctr"/>
            <a:r>
              <a:rPr lang="en-US" sz="5600" b="1" dirty="0">
                <a:solidFill>
                  <a:schemeClr val="bg1"/>
                </a:solidFill>
              </a:rPr>
              <a:t>Case Example:</a:t>
            </a:r>
          </a:p>
          <a:p>
            <a:pPr algn="ctr"/>
            <a:r>
              <a:rPr lang="en-US" sz="5600" dirty="0">
                <a:solidFill>
                  <a:schemeClr val="bg1"/>
                </a:solidFill>
              </a:rPr>
              <a:t>Susan</a:t>
            </a:r>
            <a:endParaRPr lang="en-IE" sz="5600" dirty="0">
              <a:solidFill>
                <a:schemeClr val="bg1"/>
              </a:solidFill>
            </a:endParaRPr>
          </a:p>
        </p:txBody>
      </p:sp>
    </p:spTree>
    <p:extLst>
      <p:ext uri="{BB962C8B-B14F-4D97-AF65-F5344CB8AC3E}">
        <p14:creationId xmlns:p14="http://schemas.microsoft.com/office/powerpoint/2010/main" val="2438849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NAS Casework - Susan</a:t>
            </a:r>
            <a:endParaRPr lang="en-IE" b="1" dirty="0">
              <a:solidFill>
                <a:schemeClr val="bg1"/>
              </a:solidFill>
            </a:endParaRPr>
          </a:p>
        </p:txBody>
      </p:sp>
      <p:sp>
        <p:nvSpPr>
          <p:cNvPr id="3" name="Content Placeholder 2"/>
          <p:cNvSpPr>
            <a:spLocks noGrp="1"/>
          </p:cNvSpPr>
          <p:nvPr>
            <p:ph idx="1"/>
          </p:nvPr>
        </p:nvSpPr>
        <p:spPr>
          <a:xfrm>
            <a:off x="838200" y="1562390"/>
            <a:ext cx="10515600" cy="4630592"/>
          </a:xfrm>
        </p:spPr>
        <p:txBody>
          <a:bodyPr>
            <a:normAutofit fontScale="92500" lnSpcReduction="20000"/>
          </a:bodyPr>
          <a:lstStyle/>
          <a:p>
            <a:r>
              <a:rPr lang="en-US" dirty="0">
                <a:solidFill>
                  <a:schemeClr val="bg1"/>
                </a:solidFill>
              </a:rPr>
              <a:t>Susan communicates differently, but had some verbal words</a:t>
            </a:r>
          </a:p>
          <a:p>
            <a:r>
              <a:rPr lang="en-US" dirty="0">
                <a:solidFill>
                  <a:schemeClr val="bg1"/>
                </a:solidFill>
              </a:rPr>
              <a:t>She was referred to NAS as her parents were getting older and her social worker, alongside her day service were recommending moving her to a residential service.</a:t>
            </a:r>
          </a:p>
          <a:p>
            <a:r>
              <a:rPr lang="en-US" dirty="0">
                <a:solidFill>
                  <a:schemeClr val="bg1"/>
                </a:solidFill>
              </a:rPr>
              <a:t>A key worker referred Susan into NAS as she was concerned, Susan wasn’t being consulted.</a:t>
            </a:r>
          </a:p>
          <a:p>
            <a:r>
              <a:rPr lang="en-US" dirty="0">
                <a:solidFill>
                  <a:schemeClr val="bg1"/>
                </a:solidFill>
              </a:rPr>
              <a:t>NAS advocate met with Susan and noticed she was distressed when mention of a move came about and requested that a move be postponed. </a:t>
            </a:r>
          </a:p>
          <a:p>
            <a:r>
              <a:rPr lang="en-US" dirty="0">
                <a:solidFill>
                  <a:schemeClr val="bg1"/>
                </a:solidFill>
              </a:rPr>
              <a:t>The advocate spent time with her and got to know her over many months.</a:t>
            </a:r>
          </a:p>
          <a:p>
            <a:r>
              <a:rPr lang="en-US" dirty="0">
                <a:solidFill>
                  <a:schemeClr val="bg1"/>
                </a:solidFill>
              </a:rPr>
              <a:t>The advocate regularly provided updates to the MDT regarding Susan, at her request.</a:t>
            </a:r>
          </a:p>
          <a:p>
            <a:r>
              <a:rPr lang="en-US" dirty="0">
                <a:solidFill>
                  <a:schemeClr val="bg1"/>
                </a:solidFill>
              </a:rPr>
              <a:t>Eventually it was agreed that a two-month trial would take place in residential service, with Susan’s agreement.</a:t>
            </a:r>
            <a:endParaRPr lang="en-IE" dirty="0">
              <a:solidFill>
                <a:schemeClr val="bg1"/>
              </a:solidFill>
            </a:endParaRPr>
          </a:p>
        </p:txBody>
      </p:sp>
    </p:spTree>
    <p:extLst>
      <p:ext uri="{BB962C8B-B14F-4D97-AF65-F5344CB8AC3E}">
        <p14:creationId xmlns:p14="http://schemas.microsoft.com/office/powerpoint/2010/main" val="3480275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solidFill>
                  <a:schemeClr val="bg1"/>
                </a:solidFill>
              </a:rPr>
              <a:t>The advocate regularly met Susan during the trial period in her temporary home.</a:t>
            </a:r>
          </a:p>
          <a:p>
            <a:r>
              <a:rPr lang="en-US" dirty="0">
                <a:solidFill>
                  <a:schemeClr val="bg1"/>
                </a:solidFill>
              </a:rPr>
              <a:t>Through the “4 approaches” work with Susan it was clear she was not happy and wanted to return home.</a:t>
            </a:r>
          </a:p>
          <a:p>
            <a:r>
              <a:rPr lang="en-US" dirty="0">
                <a:solidFill>
                  <a:schemeClr val="bg1"/>
                </a:solidFill>
              </a:rPr>
              <a:t>The advocate communicated this, and suggested alternative supports.</a:t>
            </a:r>
          </a:p>
          <a:p>
            <a:r>
              <a:rPr lang="en-US" dirty="0">
                <a:solidFill>
                  <a:schemeClr val="bg1"/>
                </a:solidFill>
              </a:rPr>
              <a:t>It was agreed that monthly respite and weekly home help hours would ensure Susan got to stay in her family home where she was happy.</a:t>
            </a:r>
          </a:p>
          <a:p>
            <a:r>
              <a:rPr lang="en-US" dirty="0">
                <a:solidFill>
                  <a:schemeClr val="bg1"/>
                </a:solidFill>
              </a:rPr>
              <a:t>Advocacy intervention ensured will and preference was acknowledged and then adhered too.</a:t>
            </a:r>
            <a:endParaRPr lang="en-IE" dirty="0">
              <a:solidFill>
                <a:schemeClr val="bg1"/>
              </a:solidFill>
            </a:endParaRPr>
          </a:p>
        </p:txBody>
      </p:sp>
      <p:sp>
        <p:nvSpPr>
          <p:cNvPr id="4" name="Title 1"/>
          <p:cNvSpPr>
            <a:spLocks noGrp="1"/>
          </p:cNvSpPr>
          <p:nvPr>
            <p:ph type="title"/>
          </p:nvPr>
        </p:nvSpPr>
        <p:spPr/>
        <p:txBody>
          <a:bodyPr/>
          <a:lstStyle/>
          <a:p>
            <a:pPr algn="ctr"/>
            <a:r>
              <a:rPr lang="en-US" b="1" dirty="0">
                <a:solidFill>
                  <a:schemeClr val="bg1"/>
                </a:solidFill>
              </a:rPr>
              <a:t>NAS Casework - Susan</a:t>
            </a:r>
            <a:endParaRPr lang="en-IE" b="1"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5688" y="117652"/>
            <a:ext cx="2147455" cy="1820507"/>
          </a:xfrm>
          <a:prstGeom prst="rect">
            <a:avLst/>
          </a:prstGeom>
        </p:spPr>
      </p:pic>
    </p:spTree>
    <p:extLst>
      <p:ext uri="{BB962C8B-B14F-4D97-AF65-F5344CB8AC3E}">
        <p14:creationId xmlns:p14="http://schemas.microsoft.com/office/powerpoint/2010/main" val="3138667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609" y="284847"/>
            <a:ext cx="1027111" cy="1073563"/>
          </a:xfrm>
          <a:prstGeom prst="rect">
            <a:avLst/>
          </a:prstGeom>
        </p:spPr>
      </p:pic>
      <p:pic>
        <p:nvPicPr>
          <p:cNvPr id="5" name="Picture 4" descr="Two men sitting at a table&#10;&#10;Description automatically generated">
            <a:extLst>
              <a:ext uri="{FF2B5EF4-FFF2-40B4-BE49-F238E27FC236}">
                <a16:creationId xmlns:a16="http://schemas.microsoft.com/office/drawing/2014/main" id="{3FAC2C39-498A-9D0E-AA39-DA33890BBD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725" y="3991607"/>
            <a:ext cx="2915528" cy="2116109"/>
          </a:xfrm>
          <a:prstGeom prst="rect">
            <a:avLst/>
          </a:prstGeom>
        </p:spPr>
      </p:pic>
      <p:sp>
        <p:nvSpPr>
          <p:cNvPr id="3" name="TextBox 2"/>
          <p:cNvSpPr txBox="1"/>
          <p:nvPr/>
        </p:nvSpPr>
        <p:spPr>
          <a:xfrm>
            <a:off x="1406720" y="999797"/>
            <a:ext cx="9597242" cy="5262979"/>
          </a:xfrm>
          <a:prstGeom prst="rect">
            <a:avLst/>
          </a:prstGeom>
          <a:noFill/>
        </p:spPr>
        <p:txBody>
          <a:bodyPr wrap="square" rtlCol="0">
            <a:spAutoFit/>
          </a:bodyPr>
          <a:lstStyle/>
          <a:p>
            <a:pPr algn="ctr"/>
            <a:r>
              <a:rPr lang="en-US" sz="5600" b="1" dirty="0">
                <a:solidFill>
                  <a:schemeClr val="bg1"/>
                </a:solidFill>
              </a:rPr>
              <a:t>Human Rights vs Safeguarding </a:t>
            </a:r>
          </a:p>
          <a:p>
            <a:pPr algn="ctr"/>
            <a:r>
              <a:rPr lang="en-US" sz="5600" dirty="0">
                <a:solidFill>
                  <a:schemeClr val="bg1"/>
                </a:solidFill>
              </a:rPr>
              <a:t>The need to ensure both</a:t>
            </a:r>
          </a:p>
          <a:p>
            <a:pPr algn="ctr"/>
            <a:endParaRPr lang="en-US" sz="5600" dirty="0">
              <a:solidFill>
                <a:schemeClr val="bg1"/>
              </a:solidFill>
            </a:endParaRPr>
          </a:p>
          <a:p>
            <a:pPr algn="ctr"/>
            <a:r>
              <a:rPr lang="en-US" sz="5600" dirty="0">
                <a:solidFill>
                  <a:schemeClr val="bg1"/>
                </a:solidFill>
              </a:rPr>
              <a:t>Case example</a:t>
            </a:r>
          </a:p>
          <a:p>
            <a:pPr algn="ctr"/>
            <a:r>
              <a:rPr lang="en-US" sz="5600" dirty="0">
                <a:solidFill>
                  <a:schemeClr val="bg1"/>
                </a:solidFill>
              </a:rPr>
              <a:t>John</a:t>
            </a:r>
          </a:p>
          <a:p>
            <a:pPr algn="ctr"/>
            <a:endParaRPr lang="en-IE" sz="5600" dirty="0">
              <a:solidFill>
                <a:schemeClr val="bg1"/>
              </a:solidFill>
            </a:endParaRPr>
          </a:p>
        </p:txBody>
      </p:sp>
    </p:spTree>
    <p:extLst>
      <p:ext uri="{BB962C8B-B14F-4D97-AF65-F5344CB8AC3E}">
        <p14:creationId xmlns:p14="http://schemas.microsoft.com/office/powerpoint/2010/main" val="4071350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NAS Casework - John</a:t>
            </a:r>
            <a:endParaRPr lang="en-IE" b="1" dirty="0">
              <a:solidFill>
                <a:schemeClr val="bg1"/>
              </a:solidFill>
            </a:endParaRPr>
          </a:p>
        </p:txBody>
      </p:sp>
      <p:sp>
        <p:nvSpPr>
          <p:cNvPr id="3" name="Content Placeholder 2"/>
          <p:cNvSpPr>
            <a:spLocks noGrp="1"/>
          </p:cNvSpPr>
          <p:nvPr>
            <p:ph idx="1"/>
          </p:nvPr>
        </p:nvSpPr>
        <p:spPr/>
        <p:txBody>
          <a:bodyPr>
            <a:normAutofit/>
          </a:bodyPr>
          <a:lstStyle/>
          <a:p>
            <a:r>
              <a:rPr lang="en-US" dirty="0">
                <a:solidFill>
                  <a:schemeClr val="bg1"/>
                </a:solidFill>
              </a:rPr>
              <a:t>John has always had access to his bank account. He always had autonomy over his choices. </a:t>
            </a:r>
          </a:p>
          <a:p>
            <a:r>
              <a:rPr lang="en-US" dirty="0">
                <a:solidFill>
                  <a:schemeClr val="bg1"/>
                </a:solidFill>
              </a:rPr>
              <a:t>He was encouraged by his residential service provider to open an account where they would receive his money and load an amount onto a debit card.</a:t>
            </a:r>
          </a:p>
          <a:p>
            <a:r>
              <a:rPr lang="en-US" dirty="0">
                <a:solidFill>
                  <a:schemeClr val="bg1"/>
                </a:solidFill>
              </a:rPr>
              <a:t>The service decided a set amount to be given per week on this card and John had to make an application whenever he wanted additional money.</a:t>
            </a:r>
          </a:p>
          <a:p>
            <a:r>
              <a:rPr lang="en-US" dirty="0">
                <a:solidFill>
                  <a:schemeClr val="bg1"/>
                </a:solidFill>
              </a:rPr>
              <a:t>This removed his autonomy, added scrutiny over his life choices and ensured he did not have the same access to money as before.</a:t>
            </a:r>
          </a:p>
          <a:p>
            <a:pPr marL="0" indent="0">
              <a:buNone/>
            </a:pP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813860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bg1"/>
                </a:solidFill>
              </a:rPr>
              <a:t>NAS Casework - John</a:t>
            </a:r>
            <a:endParaRPr lang="en-IE" b="1" dirty="0">
              <a:solidFill>
                <a:schemeClr val="bg1"/>
              </a:solidFill>
            </a:endParaRPr>
          </a:p>
        </p:txBody>
      </p:sp>
      <p:sp>
        <p:nvSpPr>
          <p:cNvPr id="3" name="Content Placeholder 2"/>
          <p:cNvSpPr>
            <a:spLocks noGrp="1"/>
          </p:cNvSpPr>
          <p:nvPr>
            <p:ph idx="1"/>
          </p:nvPr>
        </p:nvSpPr>
        <p:spPr>
          <a:xfrm>
            <a:off x="968828" y="1317170"/>
            <a:ext cx="10515600" cy="3520849"/>
          </a:xfrm>
        </p:spPr>
        <p:txBody>
          <a:bodyPr>
            <a:normAutofit/>
          </a:bodyPr>
          <a:lstStyle/>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lgn="ctr">
              <a:buNone/>
            </a:pPr>
            <a:r>
              <a:rPr lang="en-US" sz="5600" dirty="0">
                <a:solidFill>
                  <a:schemeClr val="bg1"/>
                </a:solidFill>
              </a:rPr>
              <a:t>Was this in-keeping with the</a:t>
            </a:r>
            <a:r>
              <a:rPr lang="en-US" sz="5600" b="1" dirty="0">
                <a:solidFill>
                  <a:schemeClr val="bg1"/>
                </a:solidFill>
              </a:rPr>
              <a:t> persons human rights?</a:t>
            </a:r>
            <a:endParaRPr lang="en-US" dirty="0">
              <a:solidFill>
                <a:schemeClr val="bg1"/>
              </a:solidFill>
            </a:endParaRPr>
          </a:p>
          <a:p>
            <a:endParaRPr lang="en-US" dirty="0">
              <a:solidFill>
                <a:schemeClr val="bg1"/>
              </a:solidFill>
            </a:endParaRPr>
          </a:p>
        </p:txBody>
      </p:sp>
      <p:pic>
        <p:nvPicPr>
          <p:cNvPr id="4" name="Picture 3">
            <a:extLst>
              <a:ext uri="{FF2B5EF4-FFF2-40B4-BE49-F238E27FC236}">
                <a16:creationId xmlns:a16="http://schemas.microsoft.com/office/drawing/2014/main" id="{9B3A0BC0-2E56-BEDE-4F10-60B79C5A897B}"/>
              </a:ext>
            </a:extLst>
          </p:cNvPr>
          <p:cNvPicPr>
            <a:picLocks noChangeAspect="1"/>
          </p:cNvPicPr>
          <p:nvPr/>
        </p:nvPicPr>
        <p:blipFill>
          <a:blip r:embed="rId2"/>
          <a:stretch>
            <a:fillRect/>
          </a:stretch>
        </p:blipFill>
        <p:spPr>
          <a:xfrm>
            <a:off x="3206245" y="1933249"/>
            <a:ext cx="5779509" cy="60965"/>
          </a:xfrm>
          <a:prstGeom prst="rect">
            <a:avLst/>
          </a:prstGeom>
        </p:spPr>
      </p:pic>
    </p:spTree>
    <p:extLst>
      <p:ext uri="{BB962C8B-B14F-4D97-AF65-F5344CB8AC3E}">
        <p14:creationId xmlns:p14="http://schemas.microsoft.com/office/powerpoint/2010/main" val="2189452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639EB-3914-031F-84F7-7FD238A92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FE4A6-F210-C3A8-B33F-C8E685407728}"/>
              </a:ext>
            </a:extLst>
          </p:cNvPr>
          <p:cNvSpPr>
            <a:spLocks noGrp="1"/>
          </p:cNvSpPr>
          <p:nvPr>
            <p:ph type="title"/>
          </p:nvPr>
        </p:nvSpPr>
        <p:spPr/>
        <p:txBody>
          <a:bodyPr/>
          <a:lstStyle/>
          <a:p>
            <a:pPr algn="ctr"/>
            <a:r>
              <a:rPr lang="en-US" b="1" dirty="0">
                <a:solidFill>
                  <a:schemeClr val="bg1"/>
                </a:solidFill>
              </a:rPr>
              <a:t>Something to remember</a:t>
            </a:r>
            <a:endParaRPr lang="en-IE" b="1" dirty="0">
              <a:solidFill>
                <a:schemeClr val="bg1"/>
              </a:solidFill>
            </a:endParaRPr>
          </a:p>
        </p:txBody>
      </p:sp>
      <p:sp>
        <p:nvSpPr>
          <p:cNvPr id="3" name="Content Placeholder 2">
            <a:extLst>
              <a:ext uri="{FF2B5EF4-FFF2-40B4-BE49-F238E27FC236}">
                <a16:creationId xmlns:a16="http://schemas.microsoft.com/office/drawing/2014/main" id="{68E63C02-8455-037B-EB72-E50BA7F32D9E}"/>
              </a:ext>
            </a:extLst>
          </p:cNvPr>
          <p:cNvSpPr>
            <a:spLocks noGrp="1"/>
          </p:cNvSpPr>
          <p:nvPr>
            <p:ph idx="1"/>
          </p:nvPr>
        </p:nvSpPr>
        <p:spPr>
          <a:xfrm>
            <a:off x="979714" y="1668575"/>
            <a:ext cx="10515600" cy="3520849"/>
          </a:xfrm>
        </p:spPr>
        <p:txBody>
          <a:bodyPr>
            <a:normAutofit fontScale="85000" lnSpcReduction="20000"/>
          </a:bodyPr>
          <a:lstStyle/>
          <a:p>
            <a:pPr marL="0" indent="0">
              <a:buNone/>
            </a:pPr>
            <a:endParaRPr lang="en-US" dirty="0">
              <a:solidFill>
                <a:schemeClr val="bg1"/>
              </a:solidFill>
            </a:endParaRPr>
          </a:p>
          <a:p>
            <a:pPr marL="0" indent="0">
              <a:buNone/>
            </a:pPr>
            <a:endParaRPr lang="en-US" dirty="0">
              <a:solidFill>
                <a:schemeClr val="bg1"/>
              </a:solidFill>
            </a:endParaRPr>
          </a:p>
          <a:p>
            <a:pPr marL="0" indent="0">
              <a:buNone/>
            </a:pPr>
            <a:endParaRPr lang="en-US" dirty="0">
              <a:solidFill>
                <a:schemeClr val="bg1"/>
              </a:solidFill>
            </a:endParaRPr>
          </a:p>
          <a:p>
            <a:pPr marL="0" indent="0" algn="ctr">
              <a:buNone/>
            </a:pPr>
            <a:r>
              <a:rPr lang="en-US" sz="5600" dirty="0">
                <a:solidFill>
                  <a:schemeClr val="bg1"/>
                </a:solidFill>
              </a:rPr>
              <a:t>“What good is it making someone safer, if it merely makes them miserable?”</a:t>
            </a:r>
          </a:p>
          <a:p>
            <a:pPr marL="0" indent="0" algn="ctr">
              <a:buNone/>
            </a:pPr>
            <a:endParaRPr lang="en-US" sz="5600" dirty="0">
              <a:solidFill>
                <a:schemeClr val="bg1"/>
              </a:solidFill>
            </a:endParaRPr>
          </a:p>
          <a:p>
            <a:pPr marL="0" indent="0" algn="ctr">
              <a:buNone/>
            </a:pPr>
            <a:r>
              <a:rPr lang="en-IE" dirty="0">
                <a:solidFill>
                  <a:schemeClr val="bg1"/>
                </a:solidFill>
              </a:rPr>
              <a:t>				Justice Munby in Re: MM [2007] EWHC 2003 (Fam)</a:t>
            </a:r>
            <a:endParaRPr lang="en-US" dirty="0">
              <a:solidFill>
                <a:schemeClr val="bg1"/>
              </a:solidFill>
            </a:endParaRPr>
          </a:p>
          <a:p>
            <a:endParaRPr lang="en-US" dirty="0">
              <a:solidFill>
                <a:schemeClr val="bg1"/>
              </a:solidFill>
            </a:endParaRPr>
          </a:p>
        </p:txBody>
      </p:sp>
      <p:pic>
        <p:nvPicPr>
          <p:cNvPr id="4" name="Picture 3">
            <a:extLst>
              <a:ext uri="{FF2B5EF4-FFF2-40B4-BE49-F238E27FC236}">
                <a16:creationId xmlns:a16="http://schemas.microsoft.com/office/drawing/2014/main" id="{BD38460C-635F-FB0D-382D-8865A194FF0A}"/>
              </a:ext>
            </a:extLst>
          </p:cNvPr>
          <p:cNvPicPr>
            <a:picLocks noChangeAspect="1"/>
          </p:cNvPicPr>
          <p:nvPr/>
        </p:nvPicPr>
        <p:blipFill>
          <a:blip r:embed="rId3"/>
          <a:stretch>
            <a:fillRect/>
          </a:stretch>
        </p:blipFill>
        <p:spPr>
          <a:xfrm>
            <a:off x="3206245" y="1933249"/>
            <a:ext cx="5779509" cy="60965"/>
          </a:xfrm>
          <a:prstGeom prst="rect">
            <a:avLst/>
          </a:prstGeom>
        </p:spPr>
      </p:pic>
    </p:spTree>
    <p:extLst>
      <p:ext uri="{BB962C8B-B14F-4D97-AF65-F5344CB8AC3E}">
        <p14:creationId xmlns:p14="http://schemas.microsoft.com/office/powerpoint/2010/main" val="4267840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A5E15-1109-BED5-3F72-1A717B25247F}"/>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F3031477-3D10-B374-72EA-0640F08B1D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pic>
        <p:nvPicPr>
          <p:cNvPr id="7" name="Picture 6">
            <a:extLst>
              <a:ext uri="{FF2B5EF4-FFF2-40B4-BE49-F238E27FC236}">
                <a16:creationId xmlns:a16="http://schemas.microsoft.com/office/drawing/2014/main" id="{26B6159B-0082-92DD-C03A-B86D54B3EB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609" y="284847"/>
            <a:ext cx="1027111" cy="1073563"/>
          </a:xfrm>
          <a:prstGeom prst="rect">
            <a:avLst/>
          </a:prstGeom>
        </p:spPr>
      </p:pic>
      <p:pic>
        <p:nvPicPr>
          <p:cNvPr id="5" name="Picture 4" descr="Two men sitting at a table&#10;&#10;Description automatically generated">
            <a:extLst>
              <a:ext uri="{FF2B5EF4-FFF2-40B4-BE49-F238E27FC236}">
                <a16:creationId xmlns:a16="http://schemas.microsoft.com/office/drawing/2014/main" id="{0A00156F-B1A5-E200-6EB7-D98FDF1F6B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725" y="3991607"/>
            <a:ext cx="2915528" cy="2116109"/>
          </a:xfrm>
          <a:prstGeom prst="rect">
            <a:avLst/>
          </a:prstGeom>
        </p:spPr>
      </p:pic>
      <p:sp>
        <p:nvSpPr>
          <p:cNvPr id="3" name="TextBox 2">
            <a:extLst>
              <a:ext uri="{FF2B5EF4-FFF2-40B4-BE49-F238E27FC236}">
                <a16:creationId xmlns:a16="http://schemas.microsoft.com/office/drawing/2014/main" id="{01462CA4-4281-B4F3-4E07-A82BF82532B9}"/>
              </a:ext>
            </a:extLst>
          </p:cNvPr>
          <p:cNvSpPr txBox="1"/>
          <p:nvPr/>
        </p:nvSpPr>
        <p:spPr>
          <a:xfrm>
            <a:off x="1584489" y="2175725"/>
            <a:ext cx="9597242" cy="1815882"/>
          </a:xfrm>
          <a:prstGeom prst="rect">
            <a:avLst/>
          </a:prstGeom>
          <a:noFill/>
        </p:spPr>
        <p:txBody>
          <a:bodyPr wrap="square" rtlCol="0">
            <a:spAutoFit/>
          </a:bodyPr>
          <a:lstStyle/>
          <a:p>
            <a:pPr algn="ctr"/>
            <a:r>
              <a:rPr lang="en-US" sz="5600" b="1" dirty="0">
                <a:solidFill>
                  <a:schemeClr val="bg1"/>
                </a:solidFill>
              </a:rPr>
              <a:t>Addressing systemic issues</a:t>
            </a:r>
          </a:p>
          <a:p>
            <a:pPr algn="ctr"/>
            <a:endParaRPr lang="en-US" sz="5600" b="1" dirty="0">
              <a:solidFill>
                <a:schemeClr val="bg1"/>
              </a:solidFill>
            </a:endParaRPr>
          </a:p>
        </p:txBody>
      </p:sp>
    </p:spTree>
    <p:extLst>
      <p:ext uri="{BB962C8B-B14F-4D97-AF65-F5344CB8AC3E}">
        <p14:creationId xmlns:p14="http://schemas.microsoft.com/office/powerpoint/2010/main" val="2389670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39" y="100142"/>
            <a:ext cx="2384795" cy="695030"/>
          </a:xfrm>
          <a:prstGeom prst="rect">
            <a:avLst/>
          </a:prstGeom>
        </p:spPr>
      </p:pic>
      <p:pic>
        <p:nvPicPr>
          <p:cNvPr id="3" name="Picture 2">
            <a:extLst>
              <a:ext uri="{FF2B5EF4-FFF2-40B4-BE49-F238E27FC236}">
                <a16:creationId xmlns:a16="http://schemas.microsoft.com/office/drawing/2014/main" id="{8084AF1C-B552-883B-2BD6-FE069C0973A1}"/>
              </a:ext>
            </a:extLst>
          </p:cNvPr>
          <p:cNvPicPr>
            <a:picLocks noChangeAspect="1"/>
          </p:cNvPicPr>
          <p:nvPr/>
        </p:nvPicPr>
        <p:blipFill>
          <a:blip r:embed="rId3"/>
          <a:srcRect l="26349" r="26763"/>
          <a:stretch/>
        </p:blipFill>
        <p:spPr>
          <a:xfrm>
            <a:off x="49639" y="2050608"/>
            <a:ext cx="3863175" cy="3445004"/>
          </a:xfrm>
          <a:prstGeom prst="rect">
            <a:avLst/>
          </a:prstGeom>
        </p:spPr>
      </p:pic>
      <p:sp>
        <p:nvSpPr>
          <p:cNvPr id="4" name="TextBox 3">
            <a:extLst>
              <a:ext uri="{FF2B5EF4-FFF2-40B4-BE49-F238E27FC236}">
                <a16:creationId xmlns:a16="http://schemas.microsoft.com/office/drawing/2014/main" id="{3741831D-841F-B1BC-E595-E0E6AACA2952}"/>
              </a:ext>
            </a:extLst>
          </p:cNvPr>
          <p:cNvSpPr txBox="1"/>
          <p:nvPr/>
        </p:nvSpPr>
        <p:spPr>
          <a:xfrm>
            <a:off x="3989799" y="1510953"/>
            <a:ext cx="8019288" cy="4524315"/>
          </a:xfrm>
          <a:prstGeom prst="rect">
            <a:avLst/>
          </a:prstGeom>
          <a:noFill/>
          <a:ln>
            <a:solidFill>
              <a:schemeClr val="bg1"/>
            </a:solidFill>
          </a:ln>
        </p:spPr>
        <p:txBody>
          <a:bodyPr wrap="square" rtlCol="0">
            <a:spAutoFit/>
          </a:bodyPr>
          <a:lstStyle/>
          <a:p>
            <a:pPr marL="285750" indent="-285750">
              <a:buFont typeface="Wingdings" panose="05000000000000000000" pitchFamily="2" charset="2"/>
              <a:buChar char="§"/>
            </a:pPr>
            <a:r>
              <a:rPr lang="en-GB" sz="2400" b="1" dirty="0">
                <a:solidFill>
                  <a:schemeClr val="bg1"/>
                </a:solidFill>
              </a:rPr>
              <a:t>1:1 Advocacy work with individuals</a:t>
            </a:r>
          </a:p>
          <a:p>
            <a:endParaRPr lang="en-GB" sz="2400" b="1" dirty="0">
              <a:solidFill>
                <a:schemeClr val="bg1"/>
              </a:solidFill>
            </a:endParaRPr>
          </a:p>
          <a:p>
            <a:pPr marL="285750" indent="-285750">
              <a:buFont typeface="Wingdings" panose="05000000000000000000" pitchFamily="2" charset="2"/>
              <a:buChar char="§"/>
            </a:pPr>
            <a:r>
              <a:rPr lang="en-GB" sz="2400" b="1" dirty="0">
                <a:solidFill>
                  <a:schemeClr val="bg1"/>
                </a:solidFill>
              </a:rPr>
              <a:t>Spotlight issue in NAS Casebook 2023</a:t>
            </a:r>
          </a:p>
          <a:p>
            <a:endParaRPr lang="en-GB" sz="2400" b="1" dirty="0">
              <a:solidFill>
                <a:schemeClr val="bg1"/>
              </a:solidFill>
            </a:endParaRPr>
          </a:p>
          <a:p>
            <a:pPr marL="285750" indent="-285750">
              <a:buFont typeface="Wingdings" panose="05000000000000000000" pitchFamily="2" charset="2"/>
              <a:buChar char="§"/>
            </a:pPr>
            <a:r>
              <a:rPr lang="en-GB" sz="2400" b="1" dirty="0">
                <a:solidFill>
                  <a:schemeClr val="bg1"/>
                </a:solidFill>
              </a:rPr>
              <a:t>‘My Money, My Rights, My Options’ easy-to-read booklet</a:t>
            </a:r>
          </a:p>
          <a:p>
            <a:endParaRPr lang="en-GB" sz="2400" b="1" dirty="0">
              <a:solidFill>
                <a:schemeClr val="bg1"/>
              </a:solidFill>
            </a:endParaRPr>
          </a:p>
          <a:p>
            <a:pPr marL="285750" indent="-285750">
              <a:buFont typeface="Wingdings" panose="05000000000000000000" pitchFamily="2" charset="2"/>
              <a:buChar char="§"/>
            </a:pPr>
            <a:r>
              <a:rPr lang="en-GB" sz="2400" b="1" dirty="0">
                <a:solidFill>
                  <a:schemeClr val="bg1"/>
                </a:solidFill>
              </a:rPr>
              <a:t>NAS Presentation to Consumer Advisory Group Central Bank</a:t>
            </a:r>
          </a:p>
          <a:p>
            <a:endParaRPr lang="en-GB" sz="2400" b="1" dirty="0">
              <a:solidFill>
                <a:schemeClr val="bg1"/>
              </a:solidFill>
            </a:endParaRPr>
          </a:p>
          <a:p>
            <a:pPr marL="285750" indent="-285750">
              <a:buFont typeface="Wingdings" panose="05000000000000000000" pitchFamily="2" charset="2"/>
              <a:buChar char="§"/>
            </a:pPr>
            <a:r>
              <a:rPr lang="en-GB" sz="2400" b="1" dirty="0">
                <a:solidFill>
                  <a:schemeClr val="bg1"/>
                </a:solidFill>
              </a:rPr>
              <a:t>Participation in Banking Roundtable</a:t>
            </a:r>
          </a:p>
          <a:p>
            <a:endParaRPr lang="en-GB" sz="2400" b="1" dirty="0">
              <a:solidFill>
                <a:schemeClr val="bg1"/>
              </a:solidFill>
            </a:endParaRPr>
          </a:p>
          <a:p>
            <a:pPr marL="285750" indent="-285750">
              <a:buFont typeface="Wingdings" panose="05000000000000000000" pitchFamily="2" charset="2"/>
              <a:buChar char="§"/>
            </a:pPr>
            <a:r>
              <a:rPr lang="en-GB" sz="2400" b="1" dirty="0">
                <a:solidFill>
                  <a:schemeClr val="bg1"/>
                </a:solidFill>
              </a:rPr>
              <a:t>Social Policy Paper</a:t>
            </a:r>
            <a:endParaRPr lang="en-IE" sz="2400" b="1" dirty="0">
              <a:solidFill>
                <a:schemeClr val="bg1"/>
              </a:solidFill>
            </a:endParaRPr>
          </a:p>
        </p:txBody>
      </p:sp>
      <p:sp>
        <p:nvSpPr>
          <p:cNvPr id="6" name="TextBox 5">
            <a:extLst>
              <a:ext uri="{FF2B5EF4-FFF2-40B4-BE49-F238E27FC236}">
                <a16:creationId xmlns:a16="http://schemas.microsoft.com/office/drawing/2014/main" id="{FA4A48A5-6E20-DB6A-C809-A9244F97F142}"/>
              </a:ext>
            </a:extLst>
          </p:cNvPr>
          <p:cNvSpPr txBox="1"/>
          <p:nvPr/>
        </p:nvSpPr>
        <p:spPr>
          <a:xfrm>
            <a:off x="2183238" y="55306"/>
            <a:ext cx="9902835" cy="1509196"/>
          </a:xfrm>
          <a:prstGeom prst="rect">
            <a:avLst/>
          </a:prstGeom>
          <a:noFill/>
        </p:spPr>
        <p:txBody>
          <a:bodyPr wrap="square">
            <a:spAutoFit/>
          </a:bodyPr>
          <a:lstStyle/>
          <a:p>
            <a:pPr lvl="0" algn="ctr">
              <a:lnSpc>
                <a:spcPct val="107000"/>
              </a:lnSpc>
              <a:spcAft>
                <a:spcPts val="800"/>
              </a:spcAft>
              <a:tabLst>
                <a:tab pos="457200" algn="l"/>
              </a:tabLst>
            </a:pPr>
            <a:r>
              <a:rPr lang="en-GB" sz="4400" b="1" u="sng" kern="100" dirty="0">
                <a:solidFill>
                  <a:schemeClr val="bg1"/>
                </a:solidFill>
                <a:ea typeface="Calibri" panose="020F0502020204030204" pitchFamily="34" charset="0"/>
                <a:cs typeface="Times New Roman" panose="02020603050405020304" pitchFamily="18" charset="0"/>
              </a:rPr>
              <a:t>NAS Focus on Social Policy issue 2023/2024</a:t>
            </a:r>
            <a:endParaRPr lang="en-GB" sz="4400" b="1" u="sng" kern="100" dirty="0">
              <a:solidFill>
                <a:schemeClr val="bg1"/>
              </a:solidFill>
              <a:effectLst/>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4E68149-5B5E-660C-E9A7-0DCE633A73EC}"/>
              </a:ext>
            </a:extLst>
          </p:cNvPr>
          <p:cNvSpPr txBox="1"/>
          <p:nvPr/>
        </p:nvSpPr>
        <p:spPr>
          <a:xfrm>
            <a:off x="3047998" y="5426111"/>
            <a:ext cx="6096000" cy="1323439"/>
          </a:xfrm>
          <a:prstGeom prst="rect">
            <a:avLst/>
          </a:prstGeom>
          <a:noFill/>
        </p:spPr>
        <p:txBody>
          <a:bodyPr wrap="square">
            <a:spAutoFit/>
          </a:bodyPr>
          <a:lstStyle/>
          <a:p>
            <a:endParaRPr lang="en-GB" sz="4000" b="1">
              <a:solidFill>
                <a:schemeClr val="bg1"/>
              </a:solidFill>
              <a:latin typeface="+mn-lt"/>
            </a:endParaRPr>
          </a:p>
          <a:p>
            <a:pPr algn="ctr"/>
            <a:r>
              <a:rPr lang="en-GB" sz="4000" b="1">
                <a:solidFill>
                  <a:schemeClr val="bg1"/>
                </a:solidFill>
                <a:latin typeface="+mn-lt"/>
              </a:rPr>
              <a:t>#NAShortchanged</a:t>
            </a:r>
            <a:endParaRPr lang="en-IE" sz="4000">
              <a:solidFill>
                <a:schemeClr val="bg1"/>
              </a:solidFill>
            </a:endParaRPr>
          </a:p>
        </p:txBody>
      </p:sp>
    </p:spTree>
    <p:extLst>
      <p:ext uri="{BB962C8B-B14F-4D97-AF65-F5344CB8AC3E}">
        <p14:creationId xmlns:p14="http://schemas.microsoft.com/office/powerpoint/2010/main" val="4111013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76977" y="-2156037"/>
            <a:ext cx="7131458" cy="6990689"/>
          </a:xfrm>
        </p:spPr>
        <p:txBody>
          <a:bodyPr>
            <a:normAutofit/>
          </a:bodyPr>
          <a:lstStyle/>
          <a:p>
            <a:br>
              <a:rPr lang="en-GB" sz="4800" b="1">
                <a:solidFill>
                  <a:schemeClr val="bg1"/>
                </a:solidFill>
                <a:latin typeface="+mn-lt"/>
              </a:rPr>
            </a:br>
            <a:r>
              <a:rPr lang="en-GB" sz="4800" b="1">
                <a:solidFill>
                  <a:schemeClr val="bg1"/>
                </a:solidFill>
                <a:latin typeface="+mn-lt"/>
              </a:rPr>
              <a:t>NAS SOCIAL POLICY PAPER</a:t>
            </a:r>
            <a:br>
              <a:rPr lang="en-GB" sz="4800" b="1">
                <a:solidFill>
                  <a:schemeClr val="bg1"/>
                </a:solidFill>
                <a:latin typeface="+mn-lt"/>
              </a:rPr>
            </a:br>
            <a:br>
              <a:rPr lang="en-GB" sz="4800" b="1">
                <a:solidFill>
                  <a:schemeClr val="bg1"/>
                </a:solidFill>
                <a:latin typeface="+mn-lt"/>
              </a:rPr>
            </a:br>
            <a:r>
              <a:rPr lang="en-GB" sz="4800" b="1">
                <a:solidFill>
                  <a:schemeClr val="bg1"/>
                </a:solidFill>
                <a:latin typeface="+mn-lt"/>
              </a:rPr>
              <a:t>#NAShortchanged</a:t>
            </a:r>
            <a:br>
              <a:rPr lang="en-GB" sz="4000">
                <a:solidFill>
                  <a:schemeClr val="bg1"/>
                </a:solidFill>
                <a:latin typeface="+mn-lt"/>
              </a:rPr>
            </a:br>
            <a:endParaRPr lang="en-IE" sz="4000">
              <a:solidFill>
                <a:schemeClr val="bg1"/>
              </a:solidFill>
              <a:latin typeface="+mn-lt"/>
            </a:endParaRPr>
          </a:p>
        </p:txBody>
      </p:sp>
      <p:pic>
        <p:nvPicPr>
          <p:cNvPr id="5" name="Picture 4">
            <a:extLst>
              <a:ext uri="{FF2B5EF4-FFF2-40B4-BE49-F238E27FC236}">
                <a16:creationId xmlns:a16="http://schemas.microsoft.com/office/drawing/2014/main" id="{4ADB998B-2509-1809-D28D-79DED01E13B7}"/>
              </a:ext>
            </a:extLst>
          </p:cNvPr>
          <p:cNvPicPr>
            <a:picLocks noChangeAspect="1"/>
          </p:cNvPicPr>
          <p:nvPr/>
        </p:nvPicPr>
        <p:blipFill>
          <a:blip r:embed="rId2"/>
          <a:srcRect t="7131" r="1618"/>
          <a:stretch/>
        </p:blipFill>
        <p:spPr>
          <a:xfrm>
            <a:off x="183565" y="141515"/>
            <a:ext cx="4693412" cy="6618514"/>
          </a:xfrm>
          <a:prstGeom prst="rect">
            <a:avLst/>
          </a:prstGeom>
        </p:spPr>
      </p:pic>
    </p:spTree>
    <p:extLst>
      <p:ext uri="{BB962C8B-B14F-4D97-AF65-F5344CB8AC3E}">
        <p14:creationId xmlns:p14="http://schemas.microsoft.com/office/powerpoint/2010/main" val="2127062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191C4BA-CC49-AFA4-871B-147A2797F9C1}"/>
              </a:ext>
            </a:extLst>
          </p:cNvPr>
          <p:cNvSpPr txBox="1"/>
          <p:nvPr/>
        </p:nvSpPr>
        <p:spPr>
          <a:xfrm>
            <a:off x="4320633" y="1041668"/>
            <a:ext cx="7520847" cy="5395708"/>
          </a:xfrm>
          <a:prstGeom prst="rect">
            <a:avLst/>
          </a:prstGeom>
          <a:noFill/>
          <a:ln w="15875">
            <a:solidFill>
              <a:schemeClr val="bg1"/>
            </a:solidFill>
          </a:ln>
        </p:spPr>
        <p:txBody>
          <a:bodyPr wrap="square" rtlCol="0">
            <a:spAutoFit/>
          </a:bodyPr>
          <a:lstStyle/>
          <a:p>
            <a:pPr lvl="0" algn="ctr">
              <a:lnSpc>
                <a:spcPct val="107000"/>
              </a:lnSpc>
              <a:spcAft>
                <a:spcPts val="800"/>
              </a:spcAft>
              <a:tabLst>
                <a:tab pos="457200" algn="l"/>
              </a:tabLst>
            </a:pPr>
            <a:endParaRPr lang="en-GB" sz="2800" kern="100" dirty="0">
              <a:solidFill>
                <a:schemeClr val="bg1"/>
              </a:solidFill>
              <a:effectLst/>
              <a:ea typeface="Calibri" panose="020F0502020204030204" pitchFamily="34" charset="0"/>
              <a:cs typeface="Times New Roman" panose="02020603050405020304" pitchFamily="18" charset="0"/>
            </a:endParaRPr>
          </a:p>
          <a:p>
            <a:pPr marL="285750" indent="-285750" algn="l">
              <a:buFont typeface="Wingdings" panose="05000000000000000000" pitchFamily="2" charset="2"/>
              <a:buChar char="q"/>
            </a:pPr>
            <a:r>
              <a:rPr lang="en-GB" sz="2800" dirty="0">
                <a:solidFill>
                  <a:schemeClr val="bg1"/>
                </a:solidFill>
              </a:rPr>
              <a:t>D</a:t>
            </a:r>
            <a:r>
              <a:rPr lang="en-GB" sz="2800" b="0" i="0" u="none" strike="noStrike" baseline="0" dirty="0">
                <a:solidFill>
                  <a:schemeClr val="bg1"/>
                </a:solidFill>
              </a:rPr>
              <a:t>iscrimination on the grounds of disability </a:t>
            </a:r>
          </a:p>
          <a:p>
            <a:pPr algn="l"/>
            <a:endParaRPr lang="en-GB" sz="2800" b="0" i="0" u="none" strike="noStrike" baseline="0" dirty="0">
              <a:solidFill>
                <a:schemeClr val="bg1"/>
              </a:solidFill>
            </a:endParaRPr>
          </a:p>
          <a:p>
            <a:pPr marL="285750" indent="-285750" algn="l">
              <a:buFont typeface="Wingdings" panose="05000000000000000000" pitchFamily="2" charset="2"/>
              <a:buChar char="q"/>
            </a:pPr>
            <a:r>
              <a:rPr lang="en-GB" sz="2800" b="0" i="0" u="none" strike="noStrike" baseline="0" dirty="0">
                <a:solidFill>
                  <a:schemeClr val="bg1"/>
                </a:solidFill>
              </a:rPr>
              <a:t>Digital Exclusion</a:t>
            </a:r>
          </a:p>
          <a:p>
            <a:pPr algn="l"/>
            <a:endParaRPr lang="en-GB" sz="2800" b="0" i="0" u="none" strike="noStrike" baseline="0" dirty="0">
              <a:solidFill>
                <a:schemeClr val="bg1"/>
              </a:solidFill>
            </a:endParaRPr>
          </a:p>
          <a:p>
            <a:pPr marL="285750" indent="-285750" algn="l">
              <a:buFont typeface="Wingdings" panose="05000000000000000000" pitchFamily="2" charset="2"/>
              <a:buChar char="q"/>
            </a:pPr>
            <a:r>
              <a:rPr lang="en-GB" sz="2800" b="0" i="0" u="none" strike="noStrike" baseline="0" dirty="0">
                <a:solidFill>
                  <a:schemeClr val="bg1"/>
                </a:solidFill>
              </a:rPr>
              <a:t>Focus on people with disabilities as ‘vulnerable’ customers rather than citizens with rights</a:t>
            </a:r>
          </a:p>
          <a:p>
            <a:pPr algn="l"/>
            <a:endParaRPr lang="en-GB" sz="2800" b="0" i="0" u="none" strike="noStrike" baseline="0" dirty="0">
              <a:solidFill>
                <a:schemeClr val="bg1"/>
              </a:solidFill>
            </a:endParaRPr>
          </a:p>
          <a:p>
            <a:pPr marL="285750" indent="-285750" algn="l">
              <a:buFont typeface="Wingdings" panose="05000000000000000000" pitchFamily="2" charset="2"/>
              <a:buChar char="q"/>
            </a:pPr>
            <a:r>
              <a:rPr lang="en-GB" sz="2800" b="0" i="0" u="none" strike="noStrike" baseline="0" dirty="0">
                <a:solidFill>
                  <a:schemeClr val="bg1"/>
                </a:solidFill>
              </a:rPr>
              <a:t>Third party control </a:t>
            </a:r>
            <a:r>
              <a:rPr lang="en-GB" sz="2800" dirty="0">
                <a:solidFill>
                  <a:schemeClr val="bg1"/>
                </a:solidFill>
              </a:rPr>
              <a:t>and restriction of people’s money</a:t>
            </a:r>
          </a:p>
          <a:p>
            <a:pPr algn="l"/>
            <a:endParaRPr lang="en-GB" sz="2800" dirty="0">
              <a:solidFill>
                <a:schemeClr val="bg1"/>
              </a:solidFill>
            </a:endParaRPr>
          </a:p>
          <a:p>
            <a:pPr marL="285750" indent="-285750" algn="l">
              <a:buFont typeface="Wingdings" panose="05000000000000000000" pitchFamily="2" charset="2"/>
              <a:buChar char="q"/>
            </a:pPr>
            <a:r>
              <a:rPr lang="en-GB" sz="2800" b="0" i="0" u="none" strike="noStrike" baseline="0" dirty="0">
                <a:solidFill>
                  <a:schemeClr val="bg1"/>
                </a:solidFill>
              </a:rPr>
              <a:t>Financial Abuse</a:t>
            </a:r>
            <a:endParaRPr lang="en-GB" sz="2800" kern="100" dirty="0">
              <a:solidFill>
                <a:schemeClr val="bg1"/>
              </a:solidFill>
              <a:effectLst/>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61D5ECF3-3D0B-083A-1237-F524CE0FCC7A}"/>
              </a:ext>
            </a:extLst>
          </p:cNvPr>
          <p:cNvPicPr>
            <a:picLocks noChangeAspect="1"/>
          </p:cNvPicPr>
          <p:nvPr/>
        </p:nvPicPr>
        <p:blipFill>
          <a:blip r:embed="rId2"/>
          <a:stretch>
            <a:fillRect/>
          </a:stretch>
        </p:blipFill>
        <p:spPr>
          <a:xfrm>
            <a:off x="350520" y="1041668"/>
            <a:ext cx="3792151" cy="4488275"/>
          </a:xfrm>
          <a:prstGeom prst="rect">
            <a:avLst/>
          </a:prstGeom>
        </p:spPr>
      </p:pic>
      <p:sp>
        <p:nvSpPr>
          <p:cNvPr id="12" name="TextBox 11">
            <a:extLst>
              <a:ext uri="{FF2B5EF4-FFF2-40B4-BE49-F238E27FC236}">
                <a16:creationId xmlns:a16="http://schemas.microsoft.com/office/drawing/2014/main" id="{5FD144C5-B954-436C-5FB5-CAFFF2B7E861}"/>
              </a:ext>
            </a:extLst>
          </p:cNvPr>
          <p:cNvSpPr txBox="1"/>
          <p:nvPr/>
        </p:nvSpPr>
        <p:spPr>
          <a:xfrm>
            <a:off x="3121152" y="45720"/>
            <a:ext cx="4682167" cy="784702"/>
          </a:xfrm>
          <a:prstGeom prst="rect">
            <a:avLst/>
          </a:prstGeom>
          <a:noFill/>
        </p:spPr>
        <p:txBody>
          <a:bodyPr wrap="square">
            <a:spAutoFit/>
          </a:bodyPr>
          <a:lstStyle/>
          <a:p>
            <a:pPr lvl="0" algn="ctr">
              <a:lnSpc>
                <a:spcPct val="107000"/>
              </a:lnSpc>
              <a:spcAft>
                <a:spcPts val="800"/>
              </a:spcAft>
              <a:tabLst>
                <a:tab pos="457200" algn="l"/>
              </a:tabLst>
            </a:pPr>
            <a:r>
              <a:rPr lang="en-GB" sz="4400" b="1" u="sng" kern="100" dirty="0">
                <a:solidFill>
                  <a:schemeClr val="bg1"/>
                </a:solidFill>
                <a:effectLst/>
                <a:ea typeface="Calibri" panose="020F0502020204030204" pitchFamily="34" charset="0"/>
                <a:cs typeface="Times New Roman" panose="02020603050405020304" pitchFamily="18" charset="0"/>
              </a:rPr>
              <a:t>Key Findings</a:t>
            </a:r>
          </a:p>
        </p:txBody>
      </p:sp>
      <p:pic>
        <p:nvPicPr>
          <p:cNvPr id="13" name="Picture 12">
            <a:extLst>
              <a:ext uri="{FF2B5EF4-FFF2-40B4-BE49-F238E27FC236}">
                <a16:creationId xmlns:a16="http://schemas.microsoft.com/office/drawing/2014/main" id="{455BBA2E-82FD-DD05-641D-6FE6A5F829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3994" y="45720"/>
            <a:ext cx="2397486" cy="815033"/>
          </a:xfrm>
          <a:prstGeom prst="rect">
            <a:avLst/>
          </a:prstGeom>
        </p:spPr>
      </p:pic>
      <p:sp>
        <p:nvSpPr>
          <p:cNvPr id="2" name="TextBox 1">
            <a:extLst>
              <a:ext uri="{FF2B5EF4-FFF2-40B4-BE49-F238E27FC236}">
                <a16:creationId xmlns:a16="http://schemas.microsoft.com/office/drawing/2014/main" id="{B850F31B-0467-544D-33B2-10C2D001DBB7}"/>
              </a:ext>
            </a:extLst>
          </p:cNvPr>
          <p:cNvSpPr txBox="1"/>
          <p:nvPr/>
        </p:nvSpPr>
        <p:spPr>
          <a:xfrm>
            <a:off x="-801405" y="5154612"/>
            <a:ext cx="6096000" cy="1323439"/>
          </a:xfrm>
          <a:prstGeom prst="rect">
            <a:avLst/>
          </a:prstGeom>
          <a:noFill/>
        </p:spPr>
        <p:txBody>
          <a:bodyPr wrap="square">
            <a:spAutoFit/>
          </a:bodyPr>
          <a:lstStyle/>
          <a:p>
            <a:endParaRPr lang="en-GB" sz="4000" b="1" dirty="0">
              <a:solidFill>
                <a:schemeClr val="bg1"/>
              </a:solidFill>
              <a:latin typeface="+mn-lt"/>
            </a:endParaRPr>
          </a:p>
          <a:p>
            <a:pPr algn="ctr"/>
            <a:r>
              <a:rPr lang="en-GB" sz="4000" b="1" dirty="0">
                <a:solidFill>
                  <a:schemeClr val="bg1"/>
                </a:solidFill>
                <a:latin typeface="+mn-lt"/>
              </a:rPr>
              <a:t>#NAShortchanged</a:t>
            </a:r>
            <a:endParaRPr lang="en-IE" sz="4000" dirty="0">
              <a:solidFill>
                <a:schemeClr val="bg1"/>
              </a:solidFill>
            </a:endParaRPr>
          </a:p>
        </p:txBody>
      </p:sp>
    </p:spTree>
    <p:extLst>
      <p:ext uri="{BB962C8B-B14F-4D97-AF65-F5344CB8AC3E}">
        <p14:creationId xmlns:p14="http://schemas.microsoft.com/office/powerpoint/2010/main" val="1961584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05007" y="49837"/>
            <a:ext cx="2397486" cy="815033"/>
          </a:xfrm>
          <a:prstGeom prst="rect">
            <a:avLst/>
          </a:prstGeom>
        </p:spPr>
      </p:pic>
      <p:sp>
        <p:nvSpPr>
          <p:cNvPr id="10" name="TextBox 9">
            <a:extLst>
              <a:ext uri="{FF2B5EF4-FFF2-40B4-BE49-F238E27FC236}">
                <a16:creationId xmlns:a16="http://schemas.microsoft.com/office/drawing/2014/main" id="{AB5598C1-E23C-DE9E-0E84-779F6F85F0F4}"/>
              </a:ext>
            </a:extLst>
          </p:cNvPr>
          <p:cNvSpPr txBox="1"/>
          <p:nvPr/>
        </p:nvSpPr>
        <p:spPr>
          <a:xfrm>
            <a:off x="2855199" y="0"/>
            <a:ext cx="6097554" cy="707886"/>
          </a:xfrm>
          <a:prstGeom prst="rect">
            <a:avLst/>
          </a:prstGeom>
          <a:noFill/>
        </p:spPr>
        <p:txBody>
          <a:bodyPr wrap="square">
            <a:spAutoFit/>
          </a:bodyPr>
          <a:lstStyle/>
          <a:p>
            <a:pPr algn="ctr"/>
            <a:r>
              <a:rPr lang="en-IE" sz="4000" b="1" i="0" u="sng" strike="noStrike" baseline="0" dirty="0">
                <a:solidFill>
                  <a:schemeClr val="bg1"/>
                </a:solidFill>
                <a:latin typeface="KohinoorBangla-Bold"/>
              </a:rPr>
              <a:t>1. Financial Services Issues</a:t>
            </a:r>
            <a:endParaRPr lang="en-IE" sz="4000" u="sng" dirty="0">
              <a:solidFill>
                <a:schemeClr val="bg1"/>
              </a:solidFill>
            </a:endParaRPr>
          </a:p>
        </p:txBody>
      </p:sp>
      <p:sp>
        <p:nvSpPr>
          <p:cNvPr id="11" name="TextBox 10">
            <a:extLst>
              <a:ext uri="{FF2B5EF4-FFF2-40B4-BE49-F238E27FC236}">
                <a16:creationId xmlns:a16="http://schemas.microsoft.com/office/drawing/2014/main" id="{53326FFD-513F-453D-7249-B03A1C70E7FF}"/>
              </a:ext>
            </a:extLst>
          </p:cNvPr>
          <p:cNvSpPr txBox="1"/>
          <p:nvPr/>
        </p:nvSpPr>
        <p:spPr>
          <a:xfrm>
            <a:off x="2974227" y="864870"/>
            <a:ext cx="9011821" cy="5693866"/>
          </a:xfrm>
          <a:prstGeom prst="rect">
            <a:avLst/>
          </a:prstGeom>
          <a:noFill/>
          <a:ln>
            <a:solidFill>
              <a:schemeClr val="bg1"/>
            </a:solidFill>
          </a:ln>
        </p:spPr>
        <p:txBody>
          <a:bodyPr wrap="square" rtlCol="0">
            <a:spAutoFit/>
          </a:bodyPr>
          <a:lstStyle/>
          <a:p>
            <a:pPr marL="285750" indent="-285750" algn="l">
              <a:buFont typeface="Wingdings" panose="05000000000000000000" pitchFamily="2" charset="2"/>
              <a:buChar char="q"/>
            </a:pPr>
            <a:r>
              <a:rPr lang="en-GB" sz="2800" dirty="0">
                <a:solidFill>
                  <a:schemeClr val="bg1"/>
                </a:solidFill>
              </a:rPr>
              <a:t>T</a:t>
            </a:r>
            <a:r>
              <a:rPr lang="en-GB" sz="2800" i="0" u="none" strike="noStrike" baseline="0" dirty="0">
                <a:solidFill>
                  <a:schemeClr val="bg1"/>
                </a:solidFill>
              </a:rPr>
              <a:t>raining for staff in Financial Services on ADM (Capacity) Act</a:t>
            </a:r>
          </a:p>
          <a:p>
            <a:pPr algn="l"/>
            <a:endParaRPr lang="en-GB" sz="2800" i="0" u="none" strike="noStrike" baseline="0" dirty="0">
              <a:solidFill>
                <a:schemeClr val="bg1"/>
              </a:solidFill>
            </a:endParaRPr>
          </a:p>
          <a:p>
            <a:pPr marL="285750" indent="-285750" algn="l">
              <a:buFont typeface="Wingdings" panose="05000000000000000000" pitchFamily="2" charset="2"/>
              <a:buChar char="q"/>
            </a:pPr>
            <a:r>
              <a:rPr lang="en-IE" sz="2800" i="0" u="none" strike="noStrike" baseline="0" dirty="0">
                <a:solidFill>
                  <a:schemeClr val="bg1"/>
                </a:solidFill>
              </a:rPr>
              <a:t>Consultation </a:t>
            </a:r>
            <a:r>
              <a:rPr lang="en-GB" sz="2800" i="0" u="none" strike="noStrike" baseline="0" dirty="0">
                <a:solidFill>
                  <a:schemeClr val="bg1"/>
                </a:solidFill>
              </a:rPr>
              <a:t>with people with disabilities in development of new banking technology</a:t>
            </a:r>
            <a:endParaRPr lang="en-IE" sz="2800" dirty="0">
              <a:solidFill>
                <a:schemeClr val="bg1"/>
              </a:solidFill>
            </a:endParaRPr>
          </a:p>
          <a:p>
            <a:pPr algn="l"/>
            <a:endParaRPr lang="en-IE" sz="2800" i="0" u="none" strike="noStrike" baseline="0" dirty="0">
              <a:solidFill>
                <a:schemeClr val="bg1"/>
              </a:solidFill>
            </a:endParaRPr>
          </a:p>
          <a:p>
            <a:pPr marL="285750" indent="-285750" algn="l">
              <a:buFont typeface="Wingdings" panose="05000000000000000000" pitchFamily="2" charset="2"/>
              <a:buChar char="q"/>
            </a:pPr>
            <a:r>
              <a:rPr lang="en-GB" sz="2800" i="0" u="none" strike="noStrike" baseline="0" dirty="0">
                <a:solidFill>
                  <a:schemeClr val="bg1"/>
                </a:solidFill>
              </a:rPr>
              <a:t>Regular reviews of accessibility by Financial Services to look at literature, websites and phone lines </a:t>
            </a:r>
          </a:p>
          <a:p>
            <a:pPr algn="l"/>
            <a:endParaRPr lang="en-GB" sz="2800" i="0" u="none" strike="noStrike" baseline="0" dirty="0">
              <a:solidFill>
                <a:schemeClr val="bg1"/>
              </a:solidFill>
            </a:endParaRPr>
          </a:p>
          <a:p>
            <a:pPr marL="285750" indent="-285750" algn="l">
              <a:buFont typeface="Wingdings" panose="05000000000000000000" pitchFamily="2" charset="2"/>
              <a:buChar char="q"/>
            </a:pPr>
            <a:r>
              <a:rPr lang="en-GB" sz="2800" i="0" u="none" strike="noStrike" baseline="0" dirty="0">
                <a:solidFill>
                  <a:schemeClr val="bg1"/>
                </a:solidFill>
              </a:rPr>
              <a:t>Need to identify a range of identification formats</a:t>
            </a:r>
          </a:p>
          <a:p>
            <a:pPr algn="l"/>
            <a:endParaRPr lang="en-GB" sz="2800" i="0" u="none" strike="noStrike" baseline="0" dirty="0">
              <a:solidFill>
                <a:schemeClr val="bg1"/>
              </a:solidFill>
            </a:endParaRPr>
          </a:p>
          <a:p>
            <a:pPr marL="285750" indent="-285750" algn="l">
              <a:buFont typeface="Wingdings" panose="05000000000000000000" pitchFamily="2" charset="2"/>
              <a:buChar char="q"/>
            </a:pPr>
            <a:r>
              <a:rPr lang="en-GB" sz="2800" dirty="0">
                <a:solidFill>
                  <a:schemeClr val="bg1"/>
                </a:solidFill>
              </a:rPr>
              <a:t>Change in </a:t>
            </a:r>
            <a:r>
              <a:rPr lang="en-GB" sz="2800" i="0" u="none" strike="noStrike" baseline="0" dirty="0">
                <a:solidFill>
                  <a:schemeClr val="bg1"/>
                </a:solidFill>
              </a:rPr>
              <a:t>the language used by Financial Services in how they refer to people </a:t>
            </a:r>
            <a:r>
              <a:rPr lang="en-IE" sz="2800" i="0" u="none" strike="noStrike" baseline="0" dirty="0">
                <a:solidFill>
                  <a:schemeClr val="bg1"/>
                </a:solidFill>
              </a:rPr>
              <a:t>with disabilities</a:t>
            </a:r>
          </a:p>
        </p:txBody>
      </p:sp>
      <p:pic>
        <p:nvPicPr>
          <p:cNvPr id="17" name="Picture 16">
            <a:extLst>
              <a:ext uri="{FF2B5EF4-FFF2-40B4-BE49-F238E27FC236}">
                <a16:creationId xmlns:a16="http://schemas.microsoft.com/office/drawing/2014/main" id="{E42FE691-79E0-6DB1-D841-60FA8ED22AFB}"/>
              </a:ext>
            </a:extLst>
          </p:cNvPr>
          <p:cNvPicPr>
            <a:picLocks noChangeAspect="1"/>
          </p:cNvPicPr>
          <p:nvPr/>
        </p:nvPicPr>
        <p:blipFill>
          <a:blip r:embed="rId4"/>
          <a:stretch>
            <a:fillRect/>
          </a:stretch>
        </p:blipFill>
        <p:spPr>
          <a:xfrm>
            <a:off x="205952" y="2029968"/>
            <a:ext cx="2697479" cy="2697479"/>
          </a:xfrm>
          <a:prstGeom prst="rect">
            <a:avLst/>
          </a:prstGeom>
        </p:spPr>
      </p:pic>
      <p:sp>
        <p:nvSpPr>
          <p:cNvPr id="2" name="TextBox 1">
            <a:extLst>
              <a:ext uri="{FF2B5EF4-FFF2-40B4-BE49-F238E27FC236}">
                <a16:creationId xmlns:a16="http://schemas.microsoft.com/office/drawing/2014/main" id="{F0CFF955-526E-604B-F39D-DBA0D3835F15}"/>
              </a:ext>
            </a:extLst>
          </p:cNvPr>
          <p:cNvSpPr txBox="1"/>
          <p:nvPr/>
        </p:nvSpPr>
        <p:spPr>
          <a:xfrm>
            <a:off x="30692" y="4365172"/>
            <a:ext cx="3047998" cy="954107"/>
          </a:xfrm>
          <a:prstGeom prst="rect">
            <a:avLst/>
          </a:prstGeom>
          <a:noFill/>
        </p:spPr>
        <p:txBody>
          <a:bodyPr wrap="square">
            <a:spAutoFit/>
          </a:bodyPr>
          <a:lstStyle/>
          <a:p>
            <a:endParaRPr lang="en-GB" sz="2800" b="1" dirty="0">
              <a:solidFill>
                <a:schemeClr val="bg1"/>
              </a:solidFill>
              <a:latin typeface="+mn-lt"/>
            </a:endParaRPr>
          </a:p>
          <a:p>
            <a:pPr algn="ctr"/>
            <a:r>
              <a:rPr lang="en-GB" sz="2800" b="1" dirty="0">
                <a:solidFill>
                  <a:schemeClr val="bg1"/>
                </a:solidFill>
                <a:latin typeface="+mn-lt"/>
              </a:rPr>
              <a:t>#NAShortchanged</a:t>
            </a:r>
            <a:endParaRPr lang="en-IE" sz="2800" dirty="0">
              <a:solidFill>
                <a:schemeClr val="bg1"/>
              </a:solidFill>
            </a:endParaRPr>
          </a:p>
        </p:txBody>
      </p:sp>
    </p:spTree>
    <p:extLst>
      <p:ext uri="{BB962C8B-B14F-4D97-AF65-F5344CB8AC3E}">
        <p14:creationId xmlns:p14="http://schemas.microsoft.com/office/powerpoint/2010/main" val="3773965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91792" y="-19426"/>
            <a:ext cx="2397486" cy="815033"/>
          </a:xfrm>
          <a:prstGeom prst="rect">
            <a:avLst/>
          </a:prstGeom>
        </p:spPr>
      </p:pic>
      <p:sp>
        <p:nvSpPr>
          <p:cNvPr id="3" name="TextBox 2">
            <a:extLst>
              <a:ext uri="{FF2B5EF4-FFF2-40B4-BE49-F238E27FC236}">
                <a16:creationId xmlns:a16="http://schemas.microsoft.com/office/drawing/2014/main" id="{E3A9BD63-E313-87E0-4498-499A4054BF8E}"/>
              </a:ext>
            </a:extLst>
          </p:cNvPr>
          <p:cNvSpPr txBox="1"/>
          <p:nvPr/>
        </p:nvSpPr>
        <p:spPr>
          <a:xfrm>
            <a:off x="1895475" y="0"/>
            <a:ext cx="8401050" cy="707886"/>
          </a:xfrm>
          <a:prstGeom prst="rect">
            <a:avLst/>
          </a:prstGeom>
          <a:noFill/>
        </p:spPr>
        <p:txBody>
          <a:bodyPr wrap="square">
            <a:spAutoFit/>
          </a:bodyPr>
          <a:lstStyle/>
          <a:p>
            <a:pPr algn="ctr"/>
            <a:r>
              <a:rPr lang="en-GB" sz="4000" b="1" i="0" u="none" strike="noStrike" baseline="0" dirty="0">
                <a:solidFill>
                  <a:schemeClr val="bg1"/>
                </a:solidFill>
                <a:latin typeface="KohinoorBangla-Bold"/>
              </a:rPr>
              <a:t>2. </a:t>
            </a:r>
            <a:r>
              <a:rPr lang="en-GB" sz="4000" b="1" i="0" u="sng" strike="noStrike" baseline="0" dirty="0">
                <a:solidFill>
                  <a:schemeClr val="bg1"/>
                </a:solidFill>
                <a:latin typeface="KohinoorBangla-Bold"/>
              </a:rPr>
              <a:t>Third Party Control Of Finances</a:t>
            </a:r>
            <a:endParaRPr lang="en-IE" sz="4000" u="sng" dirty="0">
              <a:solidFill>
                <a:schemeClr val="bg1"/>
              </a:solidFill>
            </a:endParaRPr>
          </a:p>
        </p:txBody>
      </p:sp>
      <p:sp>
        <p:nvSpPr>
          <p:cNvPr id="4" name="TextBox 3">
            <a:extLst>
              <a:ext uri="{FF2B5EF4-FFF2-40B4-BE49-F238E27FC236}">
                <a16:creationId xmlns:a16="http://schemas.microsoft.com/office/drawing/2014/main" id="{58E7F79B-4CD5-5B80-CD56-68C511D34EE9}"/>
              </a:ext>
            </a:extLst>
          </p:cNvPr>
          <p:cNvSpPr txBox="1"/>
          <p:nvPr/>
        </p:nvSpPr>
        <p:spPr>
          <a:xfrm>
            <a:off x="3436911" y="1088666"/>
            <a:ext cx="8616735" cy="5016758"/>
          </a:xfrm>
          <a:prstGeom prst="rect">
            <a:avLst/>
          </a:prstGeom>
          <a:noFill/>
          <a:ln>
            <a:solidFill>
              <a:schemeClr val="bg1"/>
            </a:solidFill>
          </a:ln>
        </p:spPr>
        <p:txBody>
          <a:bodyPr wrap="square" rtlCol="0">
            <a:spAutoFit/>
          </a:bodyPr>
          <a:lstStyle/>
          <a:p>
            <a:pPr marL="285750" indent="-285750" algn="l">
              <a:buFont typeface="Wingdings" panose="05000000000000000000" pitchFamily="2" charset="2"/>
              <a:buChar char="q"/>
            </a:pPr>
            <a:r>
              <a:rPr lang="en-GB" sz="3200" dirty="0">
                <a:solidFill>
                  <a:schemeClr val="bg1"/>
                </a:solidFill>
              </a:rPr>
              <a:t>B</a:t>
            </a:r>
            <a:r>
              <a:rPr lang="en-GB" sz="3200" i="0" u="none" strike="noStrike" baseline="0" dirty="0">
                <a:solidFill>
                  <a:schemeClr val="bg1"/>
                </a:solidFill>
              </a:rPr>
              <a:t>uild financial capacity</a:t>
            </a:r>
          </a:p>
          <a:p>
            <a:pPr algn="l"/>
            <a:endParaRPr lang="en-GB" sz="3200" i="0" u="none" strike="noStrike" baseline="0" dirty="0">
              <a:solidFill>
                <a:schemeClr val="bg1"/>
              </a:solidFill>
            </a:endParaRPr>
          </a:p>
          <a:p>
            <a:pPr marL="285750" indent="-285750" algn="l">
              <a:buFont typeface="Wingdings" panose="05000000000000000000" pitchFamily="2" charset="2"/>
              <a:buChar char="q"/>
            </a:pPr>
            <a:r>
              <a:rPr lang="en-GB" sz="3200" i="0" u="none" strike="noStrike" baseline="0" dirty="0">
                <a:solidFill>
                  <a:schemeClr val="bg1"/>
                </a:solidFill>
              </a:rPr>
              <a:t>Organisations should </a:t>
            </a:r>
            <a:r>
              <a:rPr lang="en-GB" sz="3200" dirty="0">
                <a:solidFill>
                  <a:schemeClr val="bg1"/>
                </a:solidFill>
              </a:rPr>
              <a:t>build </a:t>
            </a:r>
            <a:r>
              <a:rPr lang="en-GB" sz="3200" i="0" u="none" strike="noStrike" baseline="0" dirty="0">
                <a:solidFill>
                  <a:schemeClr val="bg1"/>
                </a:solidFill>
              </a:rPr>
              <a:t>awareness about people’s financial rights</a:t>
            </a:r>
          </a:p>
          <a:p>
            <a:pPr algn="l"/>
            <a:endParaRPr lang="en-GB" sz="3200" i="0" u="none" strike="noStrike" baseline="0" dirty="0">
              <a:solidFill>
                <a:schemeClr val="bg1"/>
              </a:solidFill>
            </a:endParaRPr>
          </a:p>
          <a:p>
            <a:pPr marL="285750" indent="-285750" algn="l">
              <a:buFont typeface="Wingdings" panose="05000000000000000000" pitchFamily="2" charset="2"/>
              <a:buChar char="q"/>
            </a:pPr>
            <a:r>
              <a:rPr lang="en-GB" sz="3200" i="0" u="none" strike="noStrike" baseline="0" dirty="0">
                <a:solidFill>
                  <a:schemeClr val="bg1"/>
                </a:solidFill>
              </a:rPr>
              <a:t>The Department of Social Protection - robust reviews of agent arrangements</a:t>
            </a:r>
          </a:p>
          <a:p>
            <a:pPr algn="l"/>
            <a:endParaRPr lang="en-IE" sz="3200" i="0" u="none" strike="noStrike" baseline="0" dirty="0">
              <a:solidFill>
                <a:schemeClr val="bg1"/>
              </a:solidFill>
            </a:endParaRPr>
          </a:p>
          <a:p>
            <a:pPr marL="285750" indent="-285750" algn="l">
              <a:buFont typeface="Wingdings" panose="05000000000000000000" pitchFamily="2" charset="2"/>
              <a:buChar char="q"/>
            </a:pPr>
            <a:r>
              <a:rPr lang="en-GB" sz="3200" i="0" u="none" strike="noStrike" baseline="0" dirty="0">
                <a:solidFill>
                  <a:schemeClr val="bg1"/>
                </a:solidFill>
              </a:rPr>
              <a:t>The Health Act 2007 (Regulations 2013) need to be updated</a:t>
            </a:r>
            <a:endParaRPr lang="en-IE" sz="3200" dirty="0">
              <a:solidFill>
                <a:schemeClr val="bg1"/>
              </a:solidFill>
            </a:endParaRPr>
          </a:p>
        </p:txBody>
      </p:sp>
      <p:pic>
        <p:nvPicPr>
          <p:cNvPr id="6" name="Picture 5">
            <a:extLst>
              <a:ext uri="{FF2B5EF4-FFF2-40B4-BE49-F238E27FC236}">
                <a16:creationId xmlns:a16="http://schemas.microsoft.com/office/drawing/2014/main" id="{3E725145-3CD1-6610-101A-3C9B53EAD506}"/>
              </a:ext>
            </a:extLst>
          </p:cNvPr>
          <p:cNvPicPr>
            <a:picLocks noChangeAspect="1"/>
          </p:cNvPicPr>
          <p:nvPr/>
        </p:nvPicPr>
        <p:blipFill>
          <a:blip r:embed="rId4"/>
          <a:stretch>
            <a:fillRect/>
          </a:stretch>
        </p:blipFill>
        <p:spPr>
          <a:xfrm>
            <a:off x="79338" y="2155372"/>
            <a:ext cx="3166031" cy="2357192"/>
          </a:xfrm>
          <a:prstGeom prst="rect">
            <a:avLst/>
          </a:prstGeom>
        </p:spPr>
      </p:pic>
      <p:sp>
        <p:nvSpPr>
          <p:cNvPr id="2" name="TextBox 1">
            <a:extLst>
              <a:ext uri="{FF2B5EF4-FFF2-40B4-BE49-F238E27FC236}">
                <a16:creationId xmlns:a16="http://schemas.microsoft.com/office/drawing/2014/main" id="{7B7C9950-C7C2-8D79-40E5-641AE597B34E}"/>
              </a:ext>
            </a:extLst>
          </p:cNvPr>
          <p:cNvSpPr txBox="1"/>
          <p:nvPr/>
        </p:nvSpPr>
        <p:spPr>
          <a:xfrm>
            <a:off x="138354" y="4233081"/>
            <a:ext cx="3047998" cy="954107"/>
          </a:xfrm>
          <a:prstGeom prst="rect">
            <a:avLst/>
          </a:prstGeom>
          <a:noFill/>
        </p:spPr>
        <p:txBody>
          <a:bodyPr wrap="square">
            <a:spAutoFit/>
          </a:bodyPr>
          <a:lstStyle/>
          <a:p>
            <a:endParaRPr lang="en-GB" sz="2800" b="1" dirty="0">
              <a:solidFill>
                <a:schemeClr val="bg1"/>
              </a:solidFill>
              <a:latin typeface="+mn-lt"/>
            </a:endParaRPr>
          </a:p>
          <a:p>
            <a:pPr algn="ctr"/>
            <a:r>
              <a:rPr lang="en-GB" sz="2800" b="1" dirty="0">
                <a:solidFill>
                  <a:schemeClr val="bg1"/>
                </a:solidFill>
                <a:latin typeface="+mn-lt"/>
              </a:rPr>
              <a:t>#NAShortchanged</a:t>
            </a:r>
            <a:endParaRPr lang="en-IE" sz="2800" dirty="0">
              <a:solidFill>
                <a:schemeClr val="bg1"/>
              </a:solidFill>
            </a:endParaRPr>
          </a:p>
        </p:txBody>
      </p:sp>
    </p:spTree>
    <p:extLst>
      <p:ext uri="{BB962C8B-B14F-4D97-AF65-F5344CB8AC3E}">
        <p14:creationId xmlns:p14="http://schemas.microsoft.com/office/powerpoint/2010/main" val="3567154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2499" y="0"/>
            <a:ext cx="1879501" cy="638942"/>
          </a:xfrm>
          <a:prstGeom prst="rect">
            <a:avLst/>
          </a:prstGeom>
        </p:spPr>
      </p:pic>
      <p:sp>
        <p:nvSpPr>
          <p:cNvPr id="5" name="TextBox 4">
            <a:extLst>
              <a:ext uri="{FF2B5EF4-FFF2-40B4-BE49-F238E27FC236}">
                <a16:creationId xmlns:a16="http://schemas.microsoft.com/office/drawing/2014/main" id="{5C7AB5BC-2732-90CF-D5F8-43255179693E}"/>
              </a:ext>
            </a:extLst>
          </p:cNvPr>
          <p:cNvSpPr txBox="1"/>
          <p:nvPr/>
        </p:nvSpPr>
        <p:spPr>
          <a:xfrm>
            <a:off x="91440" y="0"/>
            <a:ext cx="10621313" cy="584775"/>
          </a:xfrm>
          <a:prstGeom prst="rect">
            <a:avLst/>
          </a:prstGeom>
          <a:noFill/>
        </p:spPr>
        <p:txBody>
          <a:bodyPr wrap="square">
            <a:spAutoFit/>
          </a:bodyPr>
          <a:lstStyle/>
          <a:p>
            <a:pPr algn="l"/>
            <a:r>
              <a:rPr lang="en-GB" sz="3200" b="1" i="0" u="sng" strike="noStrike" baseline="0" dirty="0">
                <a:solidFill>
                  <a:schemeClr val="bg1"/>
                </a:solidFill>
                <a:latin typeface="KohinoorBangla-Bold"/>
              </a:rPr>
              <a:t>3. Responses To Financial Abuse Of </a:t>
            </a:r>
            <a:r>
              <a:rPr lang="en-IE" sz="3200" b="1" i="0" u="sng" strike="noStrike" baseline="0" dirty="0">
                <a:solidFill>
                  <a:schemeClr val="bg1"/>
                </a:solidFill>
                <a:latin typeface="KohinoorBangla-Bold"/>
              </a:rPr>
              <a:t>People With Disabilities</a:t>
            </a:r>
            <a:endParaRPr lang="en-IE" sz="3200" u="sng" dirty="0">
              <a:solidFill>
                <a:schemeClr val="bg1"/>
              </a:solidFill>
            </a:endParaRPr>
          </a:p>
        </p:txBody>
      </p:sp>
      <p:sp>
        <p:nvSpPr>
          <p:cNvPr id="7" name="TextBox 6">
            <a:extLst>
              <a:ext uri="{FF2B5EF4-FFF2-40B4-BE49-F238E27FC236}">
                <a16:creationId xmlns:a16="http://schemas.microsoft.com/office/drawing/2014/main" id="{86E9420B-15A4-C04D-A049-BA77FD0628CD}"/>
              </a:ext>
            </a:extLst>
          </p:cNvPr>
          <p:cNvSpPr txBox="1"/>
          <p:nvPr/>
        </p:nvSpPr>
        <p:spPr>
          <a:xfrm>
            <a:off x="3516086" y="1099457"/>
            <a:ext cx="8584474" cy="5632311"/>
          </a:xfrm>
          <a:prstGeom prst="rect">
            <a:avLst/>
          </a:prstGeom>
          <a:noFill/>
          <a:ln>
            <a:solidFill>
              <a:schemeClr val="bg1"/>
            </a:solidFill>
          </a:ln>
        </p:spPr>
        <p:txBody>
          <a:bodyPr wrap="square" rtlCol="0">
            <a:spAutoFit/>
          </a:bodyPr>
          <a:lstStyle/>
          <a:p>
            <a:pPr marL="285750" indent="-285750" algn="l">
              <a:buFont typeface="Wingdings" panose="05000000000000000000" pitchFamily="2" charset="2"/>
              <a:buChar char="q"/>
            </a:pPr>
            <a:r>
              <a:rPr lang="en-GB" sz="2400" dirty="0">
                <a:solidFill>
                  <a:schemeClr val="bg1"/>
                </a:solidFill>
              </a:rPr>
              <a:t>L</a:t>
            </a:r>
            <a:r>
              <a:rPr lang="en-GB" sz="2400" i="0" u="none" strike="noStrike" baseline="0" dirty="0">
                <a:solidFill>
                  <a:schemeClr val="bg1"/>
                </a:solidFill>
              </a:rPr>
              <a:t>egislation to underpin the work of Safeguarding and Protection Teams</a:t>
            </a:r>
          </a:p>
          <a:p>
            <a:pPr algn="l"/>
            <a:endParaRPr lang="en-GB" sz="2400" i="0" u="none" strike="noStrike" baseline="0" dirty="0">
              <a:solidFill>
                <a:schemeClr val="bg1"/>
              </a:solidFill>
            </a:endParaRPr>
          </a:p>
          <a:p>
            <a:pPr marL="285750" indent="-285750" algn="l">
              <a:buFont typeface="Wingdings" panose="05000000000000000000" pitchFamily="2" charset="2"/>
              <a:buChar char="q"/>
            </a:pPr>
            <a:r>
              <a:rPr lang="en-GB" sz="2400" dirty="0">
                <a:solidFill>
                  <a:schemeClr val="bg1"/>
                </a:solidFill>
              </a:rPr>
              <a:t>C</a:t>
            </a:r>
            <a:r>
              <a:rPr lang="en-GB" sz="2400" i="0" u="none" strike="noStrike" baseline="0" dirty="0">
                <a:solidFill>
                  <a:schemeClr val="bg1"/>
                </a:solidFill>
              </a:rPr>
              <a:t>onsistent approach </a:t>
            </a:r>
            <a:r>
              <a:rPr lang="en-GB" sz="2400" dirty="0">
                <a:solidFill>
                  <a:schemeClr val="bg1"/>
                </a:solidFill>
              </a:rPr>
              <a:t>on </a:t>
            </a:r>
            <a:r>
              <a:rPr lang="en-GB" sz="2400" i="0" u="none" strike="noStrike" baseline="0" dirty="0">
                <a:solidFill>
                  <a:schemeClr val="bg1"/>
                </a:solidFill>
              </a:rPr>
              <a:t>role of Designated </a:t>
            </a:r>
            <a:r>
              <a:rPr lang="en-GB" sz="2400" dirty="0">
                <a:solidFill>
                  <a:schemeClr val="bg1"/>
                </a:solidFill>
              </a:rPr>
              <a:t>O</a:t>
            </a:r>
            <a:r>
              <a:rPr lang="en-GB" sz="2400" i="0" u="none" strike="noStrike" baseline="0" dirty="0">
                <a:solidFill>
                  <a:schemeClr val="bg1"/>
                </a:solidFill>
              </a:rPr>
              <a:t>fficers for safeguarding</a:t>
            </a:r>
          </a:p>
          <a:p>
            <a:pPr algn="l"/>
            <a:endParaRPr lang="en-GB" sz="2400" i="0" u="none" strike="noStrike" baseline="0" dirty="0">
              <a:solidFill>
                <a:schemeClr val="bg1"/>
              </a:solidFill>
            </a:endParaRPr>
          </a:p>
          <a:p>
            <a:pPr marL="285750" indent="-285750" algn="l">
              <a:buFont typeface="Wingdings" panose="05000000000000000000" pitchFamily="2" charset="2"/>
              <a:buChar char="q"/>
            </a:pPr>
            <a:r>
              <a:rPr lang="en-GB" sz="2400" i="0" u="none" strike="noStrike" baseline="0" dirty="0">
                <a:solidFill>
                  <a:schemeClr val="bg1"/>
                </a:solidFill>
              </a:rPr>
              <a:t>HSE Safeguarding and Protection Teams need to be adequately resourced</a:t>
            </a:r>
          </a:p>
          <a:p>
            <a:pPr algn="l"/>
            <a:endParaRPr lang="en-GB" sz="2400" i="0" u="none" strike="noStrike" baseline="0" dirty="0">
              <a:solidFill>
                <a:schemeClr val="bg1"/>
              </a:solidFill>
            </a:endParaRPr>
          </a:p>
          <a:p>
            <a:pPr marL="285750" indent="-285750" algn="l">
              <a:buFont typeface="Wingdings" panose="05000000000000000000" pitchFamily="2" charset="2"/>
              <a:buChar char="q"/>
            </a:pPr>
            <a:r>
              <a:rPr lang="en-GB" sz="2400" dirty="0">
                <a:solidFill>
                  <a:schemeClr val="bg1"/>
                </a:solidFill>
              </a:rPr>
              <a:t>Independent Advocacy </a:t>
            </a:r>
            <a:r>
              <a:rPr lang="en-GB" sz="2400" i="0" u="none" strike="noStrike" baseline="0" dirty="0">
                <a:solidFill>
                  <a:schemeClr val="bg1"/>
                </a:solidFill>
              </a:rPr>
              <a:t>should be a key priority in the programme for Government</a:t>
            </a:r>
          </a:p>
          <a:p>
            <a:pPr algn="l"/>
            <a:endParaRPr lang="en-GB" sz="2400" i="0" u="none" strike="noStrike" baseline="0" dirty="0">
              <a:solidFill>
                <a:schemeClr val="bg1"/>
              </a:solidFill>
            </a:endParaRPr>
          </a:p>
          <a:p>
            <a:pPr marL="285750" indent="-285750" algn="l">
              <a:buFont typeface="Wingdings" panose="05000000000000000000" pitchFamily="2" charset="2"/>
              <a:buChar char="q"/>
            </a:pPr>
            <a:r>
              <a:rPr lang="en-GB" sz="2400" dirty="0">
                <a:solidFill>
                  <a:schemeClr val="bg1"/>
                </a:solidFill>
              </a:rPr>
              <a:t>I</a:t>
            </a:r>
            <a:r>
              <a:rPr lang="en-GB" sz="2400" i="0" u="none" strike="noStrike" baseline="0" dirty="0">
                <a:solidFill>
                  <a:schemeClr val="bg1"/>
                </a:solidFill>
              </a:rPr>
              <a:t>ndependent oversight of structures and systems </a:t>
            </a:r>
            <a:r>
              <a:rPr lang="en-GB" sz="2400" dirty="0">
                <a:solidFill>
                  <a:schemeClr val="bg1"/>
                </a:solidFill>
              </a:rPr>
              <a:t>of</a:t>
            </a:r>
            <a:r>
              <a:rPr lang="en-GB" sz="2400" i="0" u="none" strike="noStrike" baseline="0" dirty="0">
                <a:solidFill>
                  <a:schemeClr val="bg1"/>
                </a:solidFill>
              </a:rPr>
              <a:t> safeguarding practices in Ireland</a:t>
            </a:r>
          </a:p>
          <a:p>
            <a:pPr algn="l"/>
            <a:endParaRPr lang="en-IE" sz="2400" dirty="0">
              <a:solidFill>
                <a:schemeClr val="bg1"/>
              </a:solidFill>
            </a:endParaRPr>
          </a:p>
        </p:txBody>
      </p:sp>
      <p:pic>
        <p:nvPicPr>
          <p:cNvPr id="9" name="Picture 8">
            <a:extLst>
              <a:ext uri="{FF2B5EF4-FFF2-40B4-BE49-F238E27FC236}">
                <a16:creationId xmlns:a16="http://schemas.microsoft.com/office/drawing/2014/main" id="{B3147E71-1227-05BA-E63A-1B84B93ED59D}"/>
              </a:ext>
            </a:extLst>
          </p:cNvPr>
          <p:cNvPicPr>
            <a:picLocks noChangeAspect="1"/>
          </p:cNvPicPr>
          <p:nvPr/>
        </p:nvPicPr>
        <p:blipFill>
          <a:blip r:embed="rId4"/>
          <a:srcRect l="6537" t="5167" r="8770" b="6673"/>
          <a:stretch/>
        </p:blipFill>
        <p:spPr>
          <a:xfrm>
            <a:off x="91440" y="2438401"/>
            <a:ext cx="3186569" cy="2290254"/>
          </a:xfrm>
          <a:prstGeom prst="rect">
            <a:avLst/>
          </a:prstGeom>
        </p:spPr>
      </p:pic>
      <p:sp>
        <p:nvSpPr>
          <p:cNvPr id="2" name="TextBox 1">
            <a:extLst>
              <a:ext uri="{FF2B5EF4-FFF2-40B4-BE49-F238E27FC236}">
                <a16:creationId xmlns:a16="http://schemas.microsoft.com/office/drawing/2014/main" id="{A46FC3EF-022C-B39C-451A-CD1CDBD40284}"/>
              </a:ext>
            </a:extLst>
          </p:cNvPr>
          <p:cNvSpPr txBox="1"/>
          <p:nvPr/>
        </p:nvSpPr>
        <p:spPr>
          <a:xfrm>
            <a:off x="91440" y="4521621"/>
            <a:ext cx="3048002" cy="954107"/>
          </a:xfrm>
          <a:prstGeom prst="rect">
            <a:avLst/>
          </a:prstGeom>
          <a:noFill/>
        </p:spPr>
        <p:txBody>
          <a:bodyPr wrap="square">
            <a:spAutoFit/>
          </a:bodyPr>
          <a:lstStyle/>
          <a:p>
            <a:endParaRPr lang="en-GB" sz="2800" b="1" dirty="0">
              <a:solidFill>
                <a:schemeClr val="bg1"/>
              </a:solidFill>
              <a:latin typeface="+mn-lt"/>
            </a:endParaRPr>
          </a:p>
          <a:p>
            <a:pPr algn="ctr"/>
            <a:r>
              <a:rPr lang="en-GB" sz="2800" b="1" dirty="0">
                <a:solidFill>
                  <a:schemeClr val="bg1"/>
                </a:solidFill>
                <a:latin typeface="+mn-lt"/>
              </a:rPr>
              <a:t>#NAShortchanged</a:t>
            </a:r>
            <a:endParaRPr lang="en-IE" sz="2800" dirty="0">
              <a:solidFill>
                <a:schemeClr val="bg1"/>
              </a:solidFill>
            </a:endParaRPr>
          </a:p>
        </p:txBody>
      </p:sp>
    </p:spTree>
    <p:extLst>
      <p:ext uri="{BB962C8B-B14F-4D97-AF65-F5344CB8AC3E}">
        <p14:creationId xmlns:p14="http://schemas.microsoft.com/office/powerpoint/2010/main" val="1384972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2499" y="0"/>
            <a:ext cx="1879501" cy="638942"/>
          </a:xfrm>
          <a:prstGeom prst="rect">
            <a:avLst/>
          </a:prstGeom>
        </p:spPr>
      </p:pic>
      <p:sp>
        <p:nvSpPr>
          <p:cNvPr id="3" name="TextBox 2">
            <a:extLst>
              <a:ext uri="{FF2B5EF4-FFF2-40B4-BE49-F238E27FC236}">
                <a16:creationId xmlns:a16="http://schemas.microsoft.com/office/drawing/2014/main" id="{942E5ABF-8932-158B-A3E1-A085C8274807}"/>
              </a:ext>
            </a:extLst>
          </p:cNvPr>
          <p:cNvSpPr txBox="1"/>
          <p:nvPr/>
        </p:nvSpPr>
        <p:spPr>
          <a:xfrm>
            <a:off x="1527048" y="27083"/>
            <a:ext cx="8972596" cy="584775"/>
          </a:xfrm>
          <a:prstGeom prst="rect">
            <a:avLst/>
          </a:prstGeom>
          <a:noFill/>
        </p:spPr>
        <p:txBody>
          <a:bodyPr wrap="square">
            <a:spAutoFit/>
          </a:bodyPr>
          <a:lstStyle/>
          <a:p>
            <a:r>
              <a:rPr lang="en-GB" sz="3200" b="1" i="0" u="none" strike="noStrike" baseline="0" dirty="0">
                <a:solidFill>
                  <a:schemeClr val="bg1"/>
                </a:solidFill>
                <a:latin typeface="KohinoorBangla-Bold"/>
              </a:rPr>
              <a:t>4</a:t>
            </a:r>
            <a:r>
              <a:rPr lang="en-GB" sz="3200" b="1" i="0" u="sng" strike="noStrike" baseline="0" dirty="0">
                <a:solidFill>
                  <a:schemeClr val="bg1"/>
                </a:solidFill>
                <a:latin typeface="KohinoorBangla-Bold"/>
              </a:rPr>
              <a:t>. Managing Finances In Disability Service Settings</a:t>
            </a:r>
            <a:endParaRPr lang="en-IE" sz="3200" u="sng" dirty="0">
              <a:solidFill>
                <a:schemeClr val="bg1"/>
              </a:solidFill>
            </a:endParaRPr>
          </a:p>
        </p:txBody>
      </p:sp>
      <p:sp>
        <p:nvSpPr>
          <p:cNvPr id="4" name="TextBox 3">
            <a:extLst>
              <a:ext uri="{FF2B5EF4-FFF2-40B4-BE49-F238E27FC236}">
                <a16:creationId xmlns:a16="http://schemas.microsoft.com/office/drawing/2014/main" id="{AFFB2BBF-0196-A17E-4790-4B2262408E07}"/>
              </a:ext>
            </a:extLst>
          </p:cNvPr>
          <p:cNvSpPr txBox="1"/>
          <p:nvPr/>
        </p:nvSpPr>
        <p:spPr>
          <a:xfrm>
            <a:off x="3418114" y="850766"/>
            <a:ext cx="8667655" cy="5262979"/>
          </a:xfrm>
          <a:prstGeom prst="rect">
            <a:avLst/>
          </a:prstGeom>
          <a:noFill/>
          <a:ln>
            <a:solidFill>
              <a:schemeClr val="bg1"/>
            </a:solidFill>
          </a:ln>
        </p:spPr>
        <p:txBody>
          <a:bodyPr wrap="square" rtlCol="0">
            <a:spAutoFit/>
          </a:bodyPr>
          <a:lstStyle/>
          <a:p>
            <a:pPr marL="342900" indent="-342900" algn="l">
              <a:buFont typeface="Wingdings" panose="05000000000000000000" pitchFamily="2" charset="2"/>
              <a:buChar char="q"/>
            </a:pPr>
            <a:r>
              <a:rPr lang="en-GB" sz="2800" i="0" u="none" strike="noStrike" baseline="0" dirty="0">
                <a:solidFill>
                  <a:schemeClr val="bg1"/>
                </a:solidFill>
              </a:rPr>
              <a:t>Disability services could play a more proactive role in awareness raising </a:t>
            </a:r>
            <a:r>
              <a:rPr lang="en-IE" sz="2800" i="0" u="none" strike="noStrike" baseline="0" dirty="0">
                <a:solidFill>
                  <a:schemeClr val="bg1"/>
                </a:solidFill>
              </a:rPr>
              <a:t>campaigns</a:t>
            </a:r>
          </a:p>
          <a:p>
            <a:pPr algn="l"/>
            <a:endParaRPr lang="en-IE" sz="2800" i="0" u="none" strike="noStrike" baseline="0" dirty="0">
              <a:solidFill>
                <a:schemeClr val="bg1"/>
              </a:solidFill>
            </a:endParaRPr>
          </a:p>
          <a:p>
            <a:pPr marL="342900" indent="-342900" algn="l">
              <a:buFont typeface="Wingdings" panose="05000000000000000000" pitchFamily="2" charset="2"/>
              <a:buChar char="q"/>
            </a:pPr>
            <a:r>
              <a:rPr lang="en-IE" sz="2800" dirty="0">
                <a:solidFill>
                  <a:schemeClr val="bg1"/>
                </a:solidFill>
              </a:rPr>
              <a:t>More </a:t>
            </a:r>
            <a:r>
              <a:rPr lang="en-GB" sz="2800" i="0" u="none" strike="noStrike" baseline="0" dirty="0">
                <a:solidFill>
                  <a:schemeClr val="bg1"/>
                </a:solidFill>
              </a:rPr>
              <a:t>Staff training initiatives on supporting financial autonomy</a:t>
            </a:r>
          </a:p>
          <a:p>
            <a:pPr algn="l"/>
            <a:endParaRPr lang="en-GB" sz="2800" i="0" u="none" strike="noStrike" baseline="0" dirty="0">
              <a:solidFill>
                <a:schemeClr val="bg1"/>
              </a:solidFill>
            </a:endParaRPr>
          </a:p>
          <a:p>
            <a:pPr marL="285750" indent="-285750" algn="l">
              <a:buFont typeface="Wingdings" panose="05000000000000000000" pitchFamily="2" charset="2"/>
              <a:buChar char="q"/>
            </a:pPr>
            <a:r>
              <a:rPr lang="en-GB" sz="2800" i="0" u="none" strike="noStrike" baseline="0" dirty="0">
                <a:solidFill>
                  <a:schemeClr val="bg1"/>
                </a:solidFill>
              </a:rPr>
              <a:t>Health Act regulations for Long Term Care settings should be reviewed to enable greater focus on financial issues in services.</a:t>
            </a:r>
            <a:endParaRPr lang="en-IE" sz="2800" i="0" u="none" strike="noStrike" baseline="0" dirty="0">
              <a:solidFill>
                <a:schemeClr val="bg1"/>
              </a:solidFill>
            </a:endParaRPr>
          </a:p>
          <a:p>
            <a:pPr algn="l"/>
            <a:endParaRPr lang="en-IE" sz="2800" i="0" u="none" strike="noStrike" baseline="0" dirty="0">
              <a:solidFill>
                <a:schemeClr val="bg1"/>
              </a:solidFill>
            </a:endParaRPr>
          </a:p>
          <a:p>
            <a:pPr marL="342900" indent="-342900" algn="l">
              <a:buFont typeface="Wingdings" panose="05000000000000000000" pitchFamily="2" charset="2"/>
              <a:buChar char="q"/>
            </a:pPr>
            <a:r>
              <a:rPr lang="en-GB" sz="2800" i="0" u="none" strike="noStrike" baseline="0" dirty="0">
                <a:solidFill>
                  <a:schemeClr val="bg1"/>
                </a:solidFill>
              </a:rPr>
              <a:t>Services must ensure that individualised person-centred financial support plans are put in place for each person.</a:t>
            </a:r>
            <a:endParaRPr lang="en-IE" sz="2800" dirty="0">
              <a:solidFill>
                <a:schemeClr val="bg1"/>
              </a:solidFill>
            </a:endParaRPr>
          </a:p>
        </p:txBody>
      </p:sp>
      <p:pic>
        <p:nvPicPr>
          <p:cNvPr id="8" name="Picture 7">
            <a:extLst>
              <a:ext uri="{FF2B5EF4-FFF2-40B4-BE49-F238E27FC236}">
                <a16:creationId xmlns:a16="http://schemas.microsoft.com/office/drawing/2014/main" id="{F790642D-7DC7-5D39-9C8C-5DAC9011866D}"/>
              </a:ext>
            </a:extLst>
          </p:cNvPr>
          <p:cNvPicPr>
            <a:picLocks noChangeAspect="1"/>
          </p:cNvPicPr>
          <p:nvPr/>
        </p:nvPicPr>
        <p:blipFill>
          <a:blip r:embed="rId4"/>
          <a:stretch>
            <a:fillRect/>
          </a:stretch>
        </p:blipFill>
        <p:spPr>
          <a:xfrm>
            <a:off x="106231" y="1951649"/>
            <a:ext cx="3168813" cy="2444876"/>
          </a:xfrm>
          <a:prstGeom prst="rect">
            <a:avLst/>
          </a:prstGeom>
        </p:spPr>
      </p:pic>
      <p:sp>
        <p:nvSpPr>
          <p:cNvPr id="2" name="TextBox 1">
            <a:extLst>
              <a:ext uri="{FF2B5EF4-FFF2-40B4-BE49-F238E27FC236}">
                <a16:creationId xmlns:a16="http://schemas.microsoft.com/office/drawing/2014/main" id="{1F86587D-C55A-9DE6-925B-AF3F9D385479}"/>
              </a:ext>
            </a:extLst>
          </p:cNvPr>
          <p:cNvSpPr txBox="1"/>
          <p:nvPr/>
        </p:nvSpPr>
        <p:spPr>
          <a:xfrm>
            <a:off x="-100179" y="3967426"/>
            <a:ext cx="3581632" cy="1077218"/>
          </a:xfrm>
          <a:prstGeom prst="rect">
            <a:avLst/>
          </a:prstGeom>
          <a:noFill/>
        </p:spPr>
        <p:txBody>
          <a:bodyPr wrap="square">
            <a:spAutoFit/>
          </a:bodyPr>
          <a:lstStyle/>
          <a:p>
            <a:endParaRPr lang="en-GB" sz="3200" b="1" dirty="0">
              <a:solidFill>
                <a:schemeClr val="bg1"/>
              </a:solidFill>
              <a:latin typeface="+mn-lt"/>
            </a:endParaRPr>
          </a:p>
          <a:p>
            <a:pPr algn="ctr"/>
            <a:r>
              <a:rPr lang="en-GB" sz="3200" b="1" dirty="0">
                <a:solidFill>
                  <a:schemeClr val="bg1"/>
                </a:solidFill>
                <a:latin typeface="+mn-lt"/>
              </a:rPr>
              <a:t>#NAShortchanged</a:t>
            </a:r>
            <a:endParaRPr lang="en-IE" sz="3200" dirty="0">
              <a:solidFill>
                <a:schemeClr val="bg1"/>
              </a:solidFill>
            </a:endParaRPr>
          </a:p>
        </p:txBody>
      </p:sp>
    </p:spTree>
    <p:extLst>
      <p:ext uri="{BB962C8B-B14F-4D97-AF65-F5344CB8AC3E}">
        <p14:creationId xmlns:p14="http://schemas.microsoft.com/office/powerpoint/2010/main" val="2997757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2499" y="0"/>
            <a:ext cx="1879501" cy="638942"/>
          </a:xfrm>
          <a:prstGeom prst="rect">
            <a:avLst/>
          </a:prstGeom>
        </p:spPr>
      </p:pic>
      <p:sp>
        <p:nvSpPr>
          <p:cNvPr id="5" name="TextBox 4">
            <a:extLst>
              <a:ext uri="{FF2B5EF4-FFF2-40B4-BE49-F238E27FC236}">
                <a16:creationId xmlns:a16="http://schemas.microsoft.com/office/drawing/2014/main" id="{73605D6E-E650-8E35-2177-846A82777A9E}"/>
              </a:ext>
            </a:extLst>
          </p:cNvPr>
          <p:cNvSpPr txBox="1"/>
          <p:nvPr/>
        </p:nvSpPr>
        <p:spPr>
          <a:xfrm>
            <a:off x="1856232" y="177351"/>
            <a:ext cx="8613648" cy="707886"/>
          </a:xfrm>
          <a:prstGeom prst="rect">
            <a:avLst/>
          </a:prstGeom>
          <a:noFill/>
        </p:spPr>
        <p:txBody>
          <a:bodyPr wrap="square">
            <a:spAutoFit/>
          </a:bodyPr>
          <a:lstStyle/>
          <a:p>
            <a:r>
              <a:rPr lang="en-GB" sz="4000" b="1" i="0" u="none" strike="noStrike" baseline="0" dirty="0">
                <a:solidFill>
                  <a:schemeClr val="bg1"/>
                </a:solidFill>
              </a:rPr>
              <a:t>5. </a:t>
            </a:r>
            <a:r>
              <a:rPr lang="en-GB" sz="4000" b="1" i="0" u="sng" strike="noStrike" baseline="0" dirty="0">
                <a:solidFill>
                  <a:schemeClr val="bg1"/>
                </a:solidFill>
              </a:rPr>
              <a:t>Discrimination And Equality Issues</a:t>
            </a:r>
            <a:endParaRPr lang="en-IE" sz="4000" u="sng" dirty="0">
              <a:solidFill>
                <a:schemeClr val="bg1"/>
              </a:solidFill>
            </a:endParaRPr>
          </a:p>
        </p:txBody>
      </p:sp>
      <p:pic>
        <p:nvPicPr>
          <p:cNvPr id="9" name="Picture 8">
            <a:extLst>
              <a:ext uri="{FF2B5EF4-FFF2-40B4-BE49-F238E27FC236}">
                <a16:creationId xmlns:a16="http://schemas.microsoft.com/office/drawing/2014/main" id="{C7143AC6-270B-198B-929E-BCD5BE84907E}"/>
              </a:ext>
            </a:extLst>
          </p:cNvPr>
          <p:cNvPicPr>
            <a:picLocks noChangeAspect="1"/>
          </p:cNvPicPr>
          <p:nvPr/>
        </p:nvPicPr>
        <p:blipFill>
          <a:blip r:embed="rId4"/>
          <a:stretch>
            <a:fillRect/>
          </a:stretch>
        </p:blipFill>
        <p:spPr>
          <a:xfrm>
            <a:off x="108861" y="1839418"/>
            <a:ext cx="4864350" cy="3520440"/>
          </a:xfrm>
          <a:prstGeom prst="rect">
            <a:avLst/>
          </a:prstGeom>
        </p:spPr>
      </p:pic>
      <p:sp>
        <p:nvSpPr>
          <p:cNvPr id="10" name="TextBox 9">
            <a:extLst>
              <a:ext uri="{FF2B5EF4-FFF2-40B4-BE49-F238E27FC236}">
                <a16:creationId xmlns:a16="http://schemas.microsoft.com/office/drawing/2014/main" id="{133F6994-6D2D-C2A4-15F2-89B81B9A312E}"/>
              </a:ext>
            </a:extLst>
          </p:cNvPr>
          <p:cNvSpPr txBox="1"/>
          <p:nvPr/>
        </p:nvSpPr>
        <p:spPr>
          <a:xfrm>
            <a:off x="5206482" y="1839418"/>
            <a:ext cx="6876657" cy="3539430"/>
          </a:xfrm>
          <a:prstGeom prst="rect">
            <a:avLst/>
          </a:prstGeom>
          <a:noFill/>
          <a:ln>
            <a:solidFill>
              <a:schemeClr val="bg1"/>
            </a:solidFill>
          </a:ln>
        </p:spPr>
        <p:txBody>
          <a:bodyPr wrap="square" rtlCol="0">
            <a:spAutoFit/>
          </a:bodyPr>
          <a:lstStyle/>
          <a:p>
            <a:pPr marL="285750" indent="-285750" algn="l">
              <a:buFont typeface="Wingdings" panose="05000000000000000000" pitchFamily="2" charset="2"/>
              <a:buChar char="q"/>
            </a:pPr>
            <a:r>
              <a:rPr lang="en-GB" sz="2400" dirty="0">
                <a:solidFill>
                  <a:schemeClr val="bg1"/>
                </a:solidFill>
              </a:rPr>
              <a:t> </a:t>
            </a:r>
            <a:r>
              <a:rPr lang="en-GB" sz="2800" dirty="0">
                <a:solidFill>
                  <a:schemeClr val="bg1"/>
                </a:solidFill>
              </a:rPr>
              <a:t>Adherence to the </a:t>
            </a:r>
            <a:r>
              <a:rPr lang="en-GB" sz="2800" i="0" u="none" strike="noStrike" baseline="0" dirty="0">
                <a:solidFill>
                  <a:schemeClr val="bg1"/>
                </a:solidFill>
              </a:rPr>
              <a:t>Assisted Decision-Making (Capacity) Act</a:t>
            </a:r>
          </a:p>
          <a:p>
            <a:pPr algn="l"/>
            <a:endParaRPr lang="en-IE" sz="2800" i="0" u="none" strike="noStrike" baseline="0" dirty="0">
              <a:solidFill>
                <a:schemeClr val="bg1"/>
              </a:solidFill>
            </a:endParaRPr>
          </a:p>
          <a:p>
            <a:pPr marL="342900" indent="-342900" algn="l">
              <a:buFont typeface="Wingdings" panose="05000000000000000000" pitchFamily="2" charset="2"/>
              <a:buChar char="q"/>
            </a:pPr>
            <a:r>
              <a:rPr lang="en-GB" sz="2800" i="0" u="none" strike="noStrike" baseline="0" dirty="0">
                <a:solidFill>
                  <a:schemeClr val="bg1"/>
                </a:solidFill>
              </a:rPr>
              <a:t>Financial institutions must ensure compliance with the Equal Status Act, the ADMCA and the Public Sector Duty (Irish Human Rights and </a:t>
            </a:r>
            <a:r>
              <a:rPr lang="en-IE" sz="2800" i="0" u="none" strike="noStrike" baseline="0" dirty="0">
                <a:solidFill>
                  <a:schemeClr val="bg1"/>
                </a:solidFill>
              </a:rPr>
              <a:t>Equality Commission Act 2014)</a:t>
            </a:r>
            <a:endParaRPr lang="en-IE" sz="2800" dirty="0">
              <a:solidFill>
                <a:schemeClr val="bg1"/>
              </a:solidFill>
            </a:endParaRPr>
          </a:p>
        </p:txBody>
      </p:sp>
      <p:sp>
        <p:nvSpPr>
          <p:cNvPr id="2" name="TextBox 1">
            <a:extLst>
              <a:ext uri="{FF2B5EF4-FFF2-40B4-BE49-F238E27FC236}">
                <a16:creationId xmlns:a16="http://schemas.microsoft.com/office/drawing/2014/main" id="{6C1F7ED1-A65E-886B-653F-D1392ED9A91C}"/>
              </a:ext>
            </a:extLst>
          </p:cNvPr>
          <p:cNvSpPr txBox="1"/>
          <p:nvPr/>
        </p:nvSpPr>
        <p:spPr>
          <a:xfrm>
            <a:off x="-642259" y="5121311"/>
            <a:ext cx="6096000" cy="1323439"/>
          </a:xfrm>
          <a:prstGeom prst="rect">
            <a:avLst/>
          </a:prstGeom>
          <a:noFill/>
        </p:spPr>
        <p:txBody>
          <a:bodyPr wrap="square">
            <a:spAutoFit/>
          </a:bodyPr>
          <a:lstStyle/>
          <a:p>
            <a:endParaRPr lang="en-GB" sz="4000" b="1" dirty="0">
              <a:solidFill>
                <a:schemeClr val="bg1"/>
              </a:solidFill>
              <a:latin typeface="+mn-lt"/>
            </a:endParaRPr>
          </a:p>
          <a:p>
            <a:pPr algn="ctr"/>
            <a:r>
              <a:rPr lang="en-GB" sz="4000" b="1" dirty="0">
                <a:solidFill>
                  <a:schemeClr val="bg1"/>
                </a:solidFill>
                <a:latin typeface="+mn-lt"/>
              </a:rPr>
              <a:t>#NAShortchanged</a:t>
            </a:r>
            <a:endParaRPr lang="en-IE" sz="4000" dirty="0">
              <a:solidFill>
                <a:schemeClr val="bg1"/>
              </a:solidFill>
            </a:endParaRPr>
          </a:p>
        </p:txBody>
      </p:sp>
    </p:spTree>
    <p:extLst>
      <p:ext uri="{BB962C8B-B14F-4D97-AF65-F5344CB8AC3E}">
        <p14:creationId xmlns:p14="http://schemas.microsoft.com/office/powerpoint/2010/main" val="2974384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2499" y="0"/>
            <a:ext cx="1879501" cy="638942"/>
          </a:xfrm>
          <a:prstGeom prst="rect">
            <a:avLst/>
          </a:prstGeom>
        </p:spPr>
      </p:pic>
      <p:sp>
        <p:nvSpPr>
          <p:cNvPr id="3" name="TextBox 2">
            <a:extLst>
              <a:ext uri="{FF2B5EF4-FFF2-40B4-BE49-F238E27FC236}">
                <a16:creationId xmlns:a16="http://schemas.microsoft.com/office/drawing/2014/main" id="{942E5ABF-8932-158B-A3E1-A085C8274807}"/>
              </a:ext>
            </a:extLst>
          </p:cNvPr>
          <p:cNvSpPr txBox="1"/>
          <p:nvPr/>
        </p:nvSpPr>
        <p:spPr>
          <a:xfrm>
            <a:off x="1527048" y="27083"/>
            <a:ext cx="8972596" cy="677108"/>
          </a:xfrm>
          <a:prstGeom prst="rect">
            <a:avLst/>
          </a:prstGeom>
          <a:noFill/>
        </p:spPr>
        <p:txBody>
          <a:bodyPr wrap="square">
            <a:spAutoFit/>
          </a:bodyPr>
          <a:lstStyle/>
          <a:p>
            <a:r>
              <a:rPr lang="en-GB" sz="3800" b="1" dirty="0">
                <a:solidFill>
                  <a:schemeClr val="bg1"/>
                </a:solidFill>
              </a:rPr>
              <a:t>Outcomes as a result of policy launch</a:t>
            </a:r>
            <a:endParaRPr lang="en-IE" sz="3800" u="sng" dirty="0">
              <a:solidFill>
                <a:schemeClr val="bg1"/>
              </a:solidFill>
            </a:endParaRPr>
          </a:p>
        </p:txBody>
      </p:sp>
      <p:sp>
        <p:nvSpPr>
          <p:cNvPr id="4" name="TextBox 3">
            <a:extLst>
              <a:ext uri="{FF2B5EF4-FFF2-40B4-BE49-F238E27FC236}">
                <a16:creationId xmlns:a16="http://schemas.microsoft.com/office/drawing/2014/main" id="{AFFB2BBF-0196-A17E-4790-4B2262408E07}"/>
              </a:ext>
            </a:extLst>
          </p:cNvPr>
          <p:cNvSpPr txBox="1"/>
          <p:nvPr/>
        </p:nvSpPr>
        <p:spPr>
          <a:xfrm>
            <a:off x="3418114" y="850766"/>
            <a:ext cx="8667655" cy="6124754"/>
          </a:xfrm>
          <a:prstGeom prst="rect">
            <a:avLst/>
          </a:prstGeom>
          <a:noFill/>
          <a:ln>
            <a:solidFill>
              <a:schemeClr val="bg1"/>
            </a:solidFill>
          </a:ln>
        </p:spPr>
        <p:txBody>
          <a:bodyPr wrap="square" rtlCol="0">
            <a:spAutoFit/>
          </a:bodyPr>
          <a:lstStyle/>
          <a:p>
            <a:pPr marL="285750" indent="-285750" algn="l">
              <a:buFont typeface="Wingdings" panose="05000000000000000000" pitchFamily="2" charset="2"/>
              <a:buChar char="q"/>
            </a:pPr>
            <a:r>
              <a:rPr lang="en-GB" sz="2800" i="0" u="none" strike="noStrike" baseline="0" dirty="0">
                <a:solidFill>
                  <a:schemeClr val="bg1"/>
                </a:solidFill>
              </a:rPr>
              <a:t>Central Bank of Ireland introducing recommendation for financial services to move wording from vulnerable.</a:t>
            </a:r>
            <a:endParaRPr lang="en-IE" sz="2800" i="0" u="none" strike="noStrike" baseline="0" dirty="0">
              <a:solidFill>
                <a:schemeClr val="bg1"/>
              </a:solidFill>
            </a:endParaRPr>
          </a:p>
          <a:p>
            <a:pPr algn="l"/>
            <a:endParaRPr lang="en-IE" sz="2800" dirty="0">
              <a:solidFill>
                <a:schemeClr val="bg1"/>
              </a:solidFill>
            </a:endParaRPr>
          </a:p>
          <a:p>
            <a:pPr algn="l"/>
            <a:r>
              <a:rPr lang="en-IE" sz="2800" i="0" u="none" strike="noStrike" baseline="0" dirty="0">
                <a:solidFill>
                  <a:schemeClr val="bg1"/>
                </a:solidFill>
              </a:rPr>
              <a:t>“</a:t>
            </a:r>
            <a:r>
              <a:rPr lang="en-GB" sz="2800" b="0" i="0" dirty="0">
                <a:solidFill>
                  <a:schemeClr val="bg1"/>
                </a:solidFill>
                <a:effectLst/>
              </a:rPr>
              <a:t>The input from yourselves have really opened our eyes to a </a:t>
            </a:r>
            <a:r>
              <a:rPr lang="en-GB" sz="2800" b="1" i="0" dirty="0">
                <a:solidFill>
                  <a:schemeClr val="bg1"/>
                </a:solidFill>
                <a:effectLst/>
              </a:rPr>
              <a:t>new focus of a ‘one door’ policy for all our customers</a:t>
            </a:r>
            <a:r>
              <a:rPr lang="en-GB" sz="2800" b="0" i="0" dirty="0">
                <a:solidFill>
                  <a:schemeClr val="bg1"/>
                </a:solidFill>
                <a:effectLst/>
              </a:rPr>
              <a:t>. We are working on a supporting Toolkit for the training that will contain helpful information, 3</a:t>
            </a:r>
            <a:r>
              <a:rPr lang="en-GB" sz="2800" b="0" i="0" baseline="30000" dirty="0">
                <a:solidFill>
                  <a:schemeClr val="bg1"/>
                </a:solidFill>
                <a:effectLst/>
              </a:rPr>
              <a:t>rd</a:t>
            </a:r>
            <a:r>
              <a:rPr lang="en-GB" sz="2800" b="0" i="0" dirty="0">
                <a:solidFill>
                  <a:schemeClr val="bg1"/>
                </a:solidFill>
                <a:effectLst/>
              </a:rPr>
              <a:t> party external signposting etc. We are including the NAS Financial Barrier paper in that too because we want our colleagues to read and understand the new focus of this training…. </a:t>
            </a:r>
            <a:r>
              <a:rPr lang="en-GB" sz="2800" b="1" i="0" dirty="0">
                <a:solidFill>
                  <a:schemeClr val="bg1"/>
                </a:solidFill>
                <a:effectLst/>
              </a:rPr>
              <a:t>your paper played a role to implement an entire organizational top-down shift to a rights-based Language / Terminology approach.</a:t>
            </a:r>
            <a:r>
              <a:rPr lang="en-GB" sz="2800" b="0" i="0" dirty="0">
                <a:solidFill>
                  <a:schemeClr val="bg1"/>
                </a:solidFill>
                <a:effectLst/>
              </a:rPr>
              <a:t>” 			</a:t>
            </a:r>
          </a:p>
          <a:p>
            <a:pPr algn="l"/>
            <a:r>
              <a:rPr lang="en-GB" sz="2800" dirty="0">
                <a:solidFill>
                  <a:schemeClr val="bg1"/>
                </a:solidFill>
              </a:rPr>
              <a:t>				</a:t>
            </a:r>
            <a:r>
              <a:rPr lang="en-GB" sz="2800" b="0" i="0" dirty="0">
                <a:solidFill>
                  <a:schemeClr val="bg1"/>
                </a:solidFill>
                <a:effectLst/>
              </a:rPr>
              <a:t>	</a:t>
            </a:r>
            <a:r>
              <a:rPr lang="en-GB" sz="2800" b="1" i="0" dirty="0">
                <a:solidFill>
                  <a:schemeClr val="bg1"/>
                </a:solidFill>
                <a:effectLst/>
              </a:rPr>
              <a:t>- Aileen Morrissey, BOI</a:t>
            </a:r>
            <a:endParaRPr lang="en-IE" sz="2800" b="1" i="0" u="none" strike="noStrike" baseline="0" dirty="0">
              <a:solidFill>
                <a:schemeClr val="bg1"/>
              </a:solidFill>
            </a:endParaRPr>
          </a:p>
        </p:txBody>
      </p:sp>
      <p:pic>
        <p:nvPicPr>
          <p:cNvPr id="8" name="Picture 7">
            <a:extLst>
              <a:ext uri="{FF2B5EF4-FFF2-40B4-BE49-F238E27FC236}">
                <a16:creationId xmlns:a16="http://schemas.microsoft.com/office/drawing/2014/main" id="{F790642D-7DC7-5D39-9C8C-5DAC9011866D}"/>
              </a:ext>
            </a:extLst>
          </p:cNvPr>
          <p:cNvPicPr>
            <a:picLocks noChangeAspect="1"/>
          </p:cNvPicPr>
          <p:nvPr/>
        </p:nvPicPr>
        <p:blipFill>
          <a:blip r:embed="rId4"/>
          <a:stretch>
            <a:fillRect/>
          </a:stretch>
        </p:blipFill>
        <p:spPr>
          <a:xfrm>
            <a:off x="106231" y="1951649"/>
            <a:ext cx="3168813" cy="2444876"/>
          </a:xfrm>
          <a:prstGeom prst="rect">
            <a:avLst/>
          </a:prstGeom>
        </p:spPr>
      </p:pic>
      <p:sp>
        <p:nvSpPr>
          <p:cNvPr id="2" name="TextBox 1">
            <a:extLst>
              <a:ext uri="{FF2B5EF4-FFF2-40B4-BE49-F238E27FC236}">
                <a16:creationId xmlns:a16="http://schemas.microsoft.com/office/drawing/2014/main" id="{1F86587D-C55A-9DE6-925B-AF3F9D385479}"/>
              </a:ext>
            </a:extLst>
          </p:cNvPr>
          <p:cNvSpPr txBox="1"/>
          <p:nvPr/>
        </p:nvSpPr>
        <p:spPr>
          <a:xfrm>
            <a:off x="-100179" y="3967426"/>
            <a:ext cx="3581632" cy="1077218"/>
          </a:xfrm>
          <a:prstGeom prst="rect">
            <a:avLst/>
          </a:prstGeom>
          <a:noFill/>
        </p:spPr>
        <p:txBody>
          <a:bodyPr wrap="square">
            <a:spAutoFit/>
          </a:bodyPr>
          <a:lstStyle/>
          <a:p>
            <a:endParaRPr lang="en-GB" sz="3200" b="1">
              <a:solidFill>
                <a:schemeClr val="bg1"/>
              </a:solidFill>
              <a:latin typeface="+mn-lt"/>
            </a:endParaRPr>
          </a:p>
          <a:p>
            <a:pPr algn="ctr"/>
            <a:r>
              <a:rPr lang="en-GB" sz="3200" b="1">
                <a:solidFill>
                  <a:schemeClr val="bg1"/>
                </a:solidFill>
                <a:latin typeface="+mn-lt"/>
              </a:rPr>
              <a:t>#NAShortchanged</a:t>
            </a:r>
            <a:endParaRPr lang="en-IE" sz="3200">
              <a:solidFill>
                <a:schemeClr val="bg1"/>
              </a:solidFill>
            </a:endParaRPr>
          </a:p>
        </p:txBody>
      </p:sp>
    </p:spTree>
    <p:extLst>
      <p:ext uri="{BB962C8B-B14F-4D97-AF65-F5344CB8AC3E}">
        <p14:creationId xmlns:p14="http://schemas.microsoft.com/office/powerpoint/2010/main" val="3476288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5B7AF-CFA8-A425-D512-9338A37AEA41}"/>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3DC0C458-0C1A-9AD6-2DD5-CA58CA06DB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2499" y="0"/>
            <a:ext cx="1879501" cy="638942"/>
          </a:xfrm>
          <a:prstGeom prst="rect">
            <a:avLst/>
          </a:prstGeom>
        </p:spPr>
      </p:pic>
      <p:sp>
        <p:nvSpPr>
          <p:cNvPr id="3" name="TextBox 2">
            <a:extLst>
              <a:ext uri="{FF2B5EF4-FFF2-40B4-BE49-F238E27FC236}">
                <a16:creationId xmlns:a16="http://schemas.microsoft.com/office/drawing/2014/main" id="{08030A64-BDF1-3D2F-FDBB-AD1FA86AE5D0}"/>
              </a:ext>
            </a:extLst>
          </p:cNvPr>
          <p:cNvSpPr txBox="1"/>
          <p:nvPr/>
        </p:nvSpPr>
        <p:spPr>
          <a:xfrm>
            <a:off x="1527048" y="27083"/>
            <a:ext cx="8972596" cy="677108"/>
          </a:xfrm>
          <a:prstGeom prst="rect">
            <a:avLst/>
          </a:prstGeom>
          <a:noFill/>
        </p:spPr>
        <p:txBody>
          <a:bodyPr wrap="square">
            <a:spAutoFit/>
          </a:bodyPr>
          <a:lstStyle/>
          <a:p>
            <a:r>
              <a:rPr lang="en-GB" sz="3800" b="1" dirty="0">
                <a:solidFill>
                  <a:schemeClr val="bg1"/>
                </a:solidFill>
              </a:rPr>
              <a:t>My Money, My Rights, My options</a:t>
            </a:r>
            <a:endParaRPr lang="en-IE" sz="3800" u="sng" dirty="0">
              <a:solidFill>
                <a:schemeClr val="bg1"/>
              </a:solidFill>
            </a:endParaRPr>
          </a:p>
        </p:txBody>
      </p:sp>
      <p:sp>
        <p:nvSpPr>
          <p:cNvPr id="4" name="TextBox 3">
            <a:extLst>
              <a:ext uri="{FF2B5EF4-FFF2-40B4-BE49-F238E27FC236}">
                <a16:creationId xmlns:a16="http://schemas.microsoft.com/office/drawing/2014/main" id="{817D4BE9-D46B-8923-8C4F-3FA553CC248A}"/>
              </a:ext>
            </a:extLst>
          </p:cNvPr>
          <p:cNvSpPr txBox="1"/>
          <p:nvPr/>
        </p:nvSpPr>
        <p:spPr>
          <a:xfrm>
            <a:off x="5638801" y="3134802"/>
            <a:ext cx="6251026" cy="1384995"/>
          </a:xfrm>
          <a:prstGeom prst="rect">
            <a:avLst/>
          </a:prstGeom>
          <a:noFill/>
          <a:ln>
            <a:solidFill>
              <a:schemeClr val="bg1"/>
            </a:solidFill>
          </a:ln>
        </p:spPr>
        <p:txBody>
          <a:bodyPr wrap="square" rtlCol="0">
            <a:spAutoFit/>
          </a:bodyPr>
          <a:lstStyle/>
          <a:p>
            <a:pPr algn="l"/>
            <a:r>
              <a:rPr lang="en-GB" sz="2800" b="1" i="0" u="none" strike="noStrike" baseline="0" dirty="0">
                <a:solidFill>
                  <a:schemeClr val="bg1"/>
                </a:solidFill>
              </a:rPr>
              <a:t>Easy to read doc on your rights</a:t>
            </a:r>
          </a:p>
          <a:p>
            <a:pPr algn="l"/>
            <a:endParaRPr lang="en-GB" sz="2800" b="1" dirty="0">
              <a:solidFill>
                <a:schemeClr val="bg1"/>
              </a:solidFill>
            </a:endParaRPr>
          </a:p>
          <a:p>
            <a:pPr algn="l"/>
            <a:endParaRPr lang="en-IE" sz="2800" b="1" i="0" u="none" strike="noStrike" baseline="0" dirty="0">
              <a:solidFill>
                <a:schemeClr val="bg1"/>
              </a:solidFill>
            </a:endParaRPr>
          </a:p>
        </p:txBody>
      </p:sp>
      <p:pic>
        <p:nvPicPr>
          <p:cNvPr id="6" name="Picture 5">
            <a:extLst>
              <a:ext uri="{FF2B5EF4-FFF2-40B4-BE49-F238E27FC236}">
                <a16:creationId xmlns:a16="http://schemas.microsoft.com/office/drawing/2014/main" id="{DC0F2777-C9FE-5A74-884F-E0C782B6FDB9}"/>
              </a:ext>
            </a:extLst>
          </p:cNvPr>
          <p:cNvPicPr>
            <a:picLocks noChangeAspect="1"/>
          </p:cNvPicPr>
          <p:nvPr/>
        </p:nvPicPr>
        <p:blipFill>
          <a:blip r:embed="rId4"/>
          <a:stretch>
            <a:fillRect/>
          </a:stretch>
        </p:blipFill>
        <p:spPr>
          <a:xfrm>
            <a:off x="475977" y="823683"/>
            <a:ext cx="4760052" cy="6007234"/>
          </a:xfrm>
          <a:prstGeom prst="rect">
            <a:avLst/>
          </a:prstGeom>
        </p:spPr>
      </p:pic>
    </p:spTree>
    <p:extLst>
      <p:ext uri="{BB962C8B-B14F-4D97-AF65-F5344CB8AC3E}">
        <p14:creationId xmlns:p14="http://schemas.microsoft.com/office/powerpoint/2010/main" val="1853953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79AAA-DAF4-2851-9C59-5D25AB83C182}"/>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C269C888-5FDA-A7B4-20CA-8F07AAADDE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pic>
        <p:nvPicPr>
          <p:cNvPr id="7" name="Picture 6">
            <a:extLst>
              <a:ext uri="{FF2B5EF4-FFF2-40B4-BE49-F238E27FC236}">
                <a16:creationId xmlns:a16="http://schemas.microsoft.com/office/drawing/2014/main" id="{70AF4721-785F-B05A-8894-5B01575F2E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609" y="284847"/>
            <a:ext cx="1027111" cy="1073563"/>
          </a:xfrm>
          <a:prstGeom prst="rect">
            <a:avLst/>
          </a:prstGeom>
        </p:spPr>
      </p:pic>
      <p:pic>
        <p:nvPicPr>
          <p:cNvPr id="5" name="Picture 4" descr="Two men sitting at a table&#10;&#10;Description automatically generated">
            <a:extLst>
              <a:ext uri="{FF2B5EF4-FFF2-40B4-BE49-F238E27FC236}">
                <a16:creationId xmlns:a16="http://schemas.microsoft.com/office/drawing/2014/main" id="{7EEED4AC-A300-9774-3F39-FC2208F59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725" y="3991607"/>
            <a:ext cx="2915528" cy="2116109"/>
          </a:xfrm>
          <a:prstGeom prst="rect">
            <a:avLst/>
          </a:prstGeom>
        </p:spPr>
      </p:pic>
      <p:sp>
        <p:nvSpPr>
          <p:cNvPr id="3" name="TextBox 2">
            <a:extLst>
              <a:ext uri="{FF2B5EF4-FFF2-40B4-BE49-F238E27FC236}">
                <a16:creationId xmlns:a16="http://schemas.microsoft.com/office/drawing/2014/main" id="{8B7DDC64-E1C4-1BCA-85DD-511F587E1224}"/>
              </a:ext>
            </a:extLst>
          </p:cNvPr>
          <p:cNvSpPr txBox="1"/>
          <p:nvPr/>
        </p:nvSpPr>
        <p:spPr>
          <a:xfrm>
            <a:off x="1584489" y="2175725"/>
            <a:ext cx="9597242" cy="2677656"/>
          </a:xfrm>
          <a:prstGeom prst="rect">
            <a:avLst/>
          </a:prstGeom>
          <a:noFill/>
        </p:spPr>
        <p:txBody>
          <a:bodyPr wrap="square" rtlCol="0">
            <a:spAutoFit/>
          </a:bodyPr>
          <a:lstStyle/>
          <a:p>
            <a:pPr algn="ctr"/>
            <a:r>
              <a:rPr lang="en-US" sz="5600" b="1" dirty="0">
                <a:solidFill>
                  <a:schemeClr val="bg1"/>
                </a:solidFill>
              </a:rPr>
              <a:t>ADM(Capacity) Act and its impact on advocacy</a:t>
            </a:r>
          </a:p>
          <a:p>
            <a:pPr algn="ctr"/>
            <a:endParaRPr lang="en-US" sz="5600" b="1" dirty="0">
              <a:solidFill>
                <a:schemeClr val="bg1"/>
              </a:solidFill>
            </a:endParaRPr>
          </a:p>
        </p:txBody>
      </p:sp>
    </p:spTree>
    <p:extLst>
      <p:ext uri="{BB962C8B-B14F-4D97-AF65-F5344CB8AC3E}">
        <p14:creationId xmlns:p14="http://schemas.microsoft.com/office/powerpoint/2010/main" val="422650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32DB5-AB5C-D1AC-F3DC-5FB351615129}"/>
              </a:ext>
            </a:extLst>
          </p:cNvPr>
          <p:cNvSpPr>
            <a:spLocks noGrp="1"/>
          </p:cNvSpPr>
          <p:nvPr>
            <p:ph type="title"/>
          </p:nvPr>
        </p:nvSpPr>
        <p:spPr>
          <a:solidFill>
            <a:srgbClr val="002060"/>
          </a:solidFill>
        </p:spPr>
        <p:txBody>
          <a:bodyPr/>
          <a:lstStyle/>
          <a:p>
            <a:r>
              <a:rPr lang="en-GB" b="1" dirty="0">
                <a:solidFill>
                  <a:schemeClr val="bg1"/>
                </a:solidFill>
              </a:rPr>
              <a:t>Decision Making </a:t>
            </a:r>
            <a:endParaRPr lang="en-IE" b="1" dirty="0">
              <a:solidFill>
                <a:schemeClr val="bg1"/>
              </a:solidFill>
            </a:endParaRPr>
          </a:p>
        </p:txBody>
      </p:sp>
      <p:sp>
        <p:nvSpPr>
          <p:cNvPr id="6" name="Content Placeholder 5">
            <a:extLst>
              <a:ext uri="{FF2B5EF4-FFF2-40B4-BE49-F238E27FC236}">
                <a16:creationId xmlns:a16="http://schemas.microsoft.com/office/drawing/2014/main" id="{69DCBB20-AA18-7955-CE36-28D4E35675D2}"/>
              </a:ext>
            </a:extLst>
          </p:cNvPr>
          <p:cNvSpPr>
            <a:spLocks noGrp="1"/>
          </p:cNvSpPr>
          <p:nvPr>
            <p:ph sz="half" idx="1"/>
          </p:nvPr>
        </p:nvSpPr>
        <p:spPr>
          <a:xfrm>
            <a:off x="838200" y="1825625"/>
            <a:ext cx="4060371" cy="4351338"/>
          </a:xfrm>
        </p:spPr>
        <p:txBody>
          <a:bodyPr/>
          <a:lstStyle/>
          <a:p>
            <a:pPr marL="0" indent="0">
              <a:buNone/>
            </a:pPr>
            <a:r>
              <a:rPr lang="en-GB" dirty="0">
                <a:solidFill>
                  <a:schemeClr val="bg1"/>
                </a:solidFill>
              </a:rPr>
              <a:t>Lunacy Regulation Act 1871</a:t>
            </a:r>
          </a:p>
          <a:p>
            <a:pPr marL="0" indent="0">
              <a:buNone/>
            </a:pPr>
            <a:endParaRPr lang="en-GB" dirty="0">
              <a:solidFill>
                <a:schemeClr val="bg1"/>
              </a:solidFill>
            </a:endParaRPr>
          </a:p>
          <a:p>
            <a:pPr marL="0" indent="0">
              <a:buNone/>
            </a:pPr>
            <a:r>
              <a:rPr lang="en-GB" dirty="0">
                <a:solidFill>
                  <a:schemeClr val="bg1"/>
                </a:solidFill>
              </a:rPr>
              <a:t>Ward of Court</a:t>
            </a:r>
          </a:p>
          <a:p>
            <a:pPr marL="0" indent="0">
              <a:buNone/>
            </a:pPr>
            <a:endParaRPr lang="en-GB" dirty="0">
              <a:solidFill>
                <a:schemeClr val="bg1"/>
              </a:solidFill>
            </a:endParaRPr>
          </a:p>
          <a:p>
            <a:pPr marL="0" indent="0">
              <a:buNone/>
            </a:pPr>
            <a:endParaRPr lang="en-GB" dirty="0">
              <a:solidFill>
                <a:schemeClr val="bg1"/>
              </a:solidFill>
            </a:endParaRPr>
          </a:p>
          <a:p>
            <a:pPr marL="0" indent="0">
              <a:buNone/>
            </a:pPr>
            <a:r>
              <a:rPr lang="en-GB" dirty="0">
                <a:solidFill>
                  <a:schemeClr val="bg1"/>
                </a:solidFill>
              </a:rPr>
              <a:t>Removal of all decision making rights (all or nothing approach)</a:t>
            </a:r>
            <a:endParaRPr lang="en-IE" dirty="0">
              <a:solidFill>
                <a:schemeClr val="bg1"/>
              </a:solidFill>
            </a:endParaRPr>
          </a:p>
        </p:txBody>
      </p:sp>
      <p:sp>
        <p:nvSpPr>
          <p:cNvPr id="7" name="Content Placeholder 6">
            <a:extLst>
              <a:ext uri="{FF2B5EF4-FFF2-40B4-BE49-F238E27FC236}">
                <a16:creationId xmlns:a16="http://schemas.microsoft.com/office/drawing/2014/main" id="{19821428-4A49-7A30-0F74-6C288D3B7F8A}"/>
              </a:ext>
            </a:extLst>
          </p:cNvPr>
          <p:cNvSpPr>
            <a:spLocks noGrp="1"/>
          </p:cNvSpPr>
          <p:nvPr>
            <p:ph sz="half" idx="2"/>
          </p:nvPr>
        </p:nvSpPr>
        <p:spPr>
          <a:xfrm>
            <a:off x="6945086" y="1825625"/>
            <a:ext cx="4408714" cy="4351338"/>
          </a:xfrm>
        </p:spPr>
        <p:txBody>
          <a:bodyPr/>
          <a:lstStyle/>
          <a:p>
            <a:pPr marL="0" indent="0">
              <a:buNone/>
            </a:pPr>
            <a:r>
              <a:rPr lang="en-GB" dirty="0">
                <a:solidFill>
                  <a:schemeClr val="bg1"/>
                </a:solidFill>
              </a:rPr>
              <a:t>Assisted Decision-Making (Capacity) Act 2015 (ADMA)</a:t>
            </a:r>
          </a:p>
          <a:p>
            <a:pPr marL="0" indent="0">
              <a:buNone/>
            </a:pPr>
            <a:endParaRPr lang="en-GB" dirty="0">
              <a:solidFill>
                <a:schemeClr val="bg1"/>
              </a:solidFill>
            </a:endParaRPr>
          </a:p>
          <a:p>
            <a:pPr marL="0" indent="0">
              <a:buNone/>
            </a:pPr>
            <a:r>
              <a:rPr lang="en-GB" dirty="0">
                <a:solidFill>
                  <a:schemeClr val="bg1"/>
                </a:solidFill>
              </a:rPr>
              <a:t>3 levels of decision-making supports</a:t>
            </a:r>
          </a:p>
          <a:p>
            <a:pPr marL="0" indent="0">
              <a:buNone/>
            </a:pPr>
            <a:endParaRPr lang="en-GB" dirty="0">
              <a:solidFill>
                <a:schemeClr val="bg1"/>
              </a:solidFill>
            </a:endParaRPr>
          </a:p>
          <a:p>
            <a:pPr marL="0" indent="0">
              <a:buNone/>
            </a:pPr>
            <a:r>
              <a:rPr lang="en-GB" dirty="0">
                <a:solidFill>
                  <a:schemeClr val="bg1"/>
                </a:solidFill>
              </a:rPr>
              <a:t>Person may need support with some decisions but not with others</a:t>
            </a:r>
          </a:p>
        </p:txBody>
      </p:sp>
      <p:pic>
        <p:nvPicPr>
          <p:cNvPr id="5" name="Picture 4">
            <a:extLst>
              <a:ext uri="{FF2B5EF4-FFF2-40B4-BE49-F238E27FC236}">
                <a16:creationId xmlns:a16="http://schemas.microsoft.com/office/drawing/2014/main" id="{45B8C6C4-1DEF-D048-82A8-BC0AA08E8E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
        <p:nvSpPr>
          <p:cNvPr id="8" name="Arrow: Right 7">
            <a:extLst>
              <a:ext uri="{FF2B5EF4-FFF2-40B4-BE49-F238E27FC236}">
                <a16:creationId xmlns:a16="http://schemas.microsoft.com/office/drawing/2014/main" id="{948B5BA1-E6D8-89C0-CCCE-7F60CC7C90F4}"/>
              </a:ext>
            </a:extLst>
          </p:cNvPr>
          <p:cNvSpPr/>
          <p:nvPr/>
        </p:nvSpPr>
        <p:spPr>
          <a:xfrm>
            <a:off x="5606796" y="2589453"/>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9" name="Arrow: Right 8">
            <a:extLst>
              <a:ext uri="{FF2B5EF4-FFF2-40B4-BE49-F238E27FC236}">
                <a16:creationId xmlns:a16="http://schemas.microsoft.com/office/drawing/2014/main" id="{63DEB73D-BC49-0517-E7FE-B88F39B68559}"/>
              </a:ext>
            </a:extLst>
          </p:cNvPr>
          <p:cNvSpPr/>
          <p:nvPr/>
        </p:nvSpPr>
        <p:spPr>
          <a:xfrm>
            <a:off x="5606796" y="4942115"/>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Tree>
    <p:extLst>
      <p:ext uri="{BB962C8B-B14F-4D97-AF65-F5344CB8AC3E}">
        <p14:creationId xmlns:p14="http://schemas.microsoft.com/office/powerpoint/2010/main" val="3907547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
        <p:nvSpPr>
          <p:cNvPr id="3" name="Title 2">
            <a:extLst>
              <a:ext uri="{FF2B5EF4-FFF2-40B4-BE49-F238E27FC236}">
                <a16:creationId xmlns:a16="http://schemas.microsoft.com/office/drawing/2014/main" id="{A29138B5-C873-1EB6-1EBF-923D6C0C4344}"/>
              </a:ext>
            </a:extLst>
          </p:cNvPr>
          <p:cNvSpPr>
            <a:spLocks noGrp="1"/>
          </p:cNvSpPr>
          <p:nvPr>
            <p:ph type="title"/>
          </p:nvPr>
        </p:nvSpPr>
        <p:spPr/>
        <p:txBody>
          <a:bodyPr/>
          <a:lstStyle/>
          <a:p>
            <a:r>
              <a:rPr lang="en-GB" b="1" dirty="0">
                <a:solidFill>
                  <a:schemeClr val="bg1"/>
                </a:solidFill>
              </a:rPr>
              <a:t>Provisions of the ADMA</a:t>
            </a:r>
            <a:endParaRPr lang="en-IE" b="1" dirty="0">
              <a:solidFill>
                <a:schemeClr val="bg1"/>
              </a:solidFill>
            </a:endParaRPr>
          </a:p>
        </p:txBody>
      </p:sp>
      <p:sp>
        <p:nvSpPr>
          <p:cNvPr id="4" name="Content Placeholder 3">
            <a:extLst>
              <a:ext uri="{FF2B5EF4-FFF2-40B4-BE49-F238E27FC236}">
                <a16:creationId xmlns:a16="http://schemas.microsoft.com/office/drawing/2014/main" id="{71523C52-4033-5562-6FC7-460C48E829B4}"/>
              </a:ext>
            </a:extLst>
          </p:cNvPr>
          <p:cNvSpPr>
            <a:spLocks noGrp="1"/>
          </p:cNvSpPr>
          <p:nvPr>
            <p:ph idx="1"/>
          </p:nvPr>
        </p:nvSpPr>
        <p:spPr/>
        <p:txBody>
          <a:bodyPr>
            <a:normAutofit lnSpcReduction="10000"/>
          </a:bodyPr>
          <a:lstStyle/>
          <a:p>
            <a:r>
              <a:rPr lang="en-GB" dirty="0">
                <a:solidFill>
                  <a:schemeClr val="bg1">
                    <a:lumMod val="95000"/>
                  </a:schemeClr>
                </a:solidFill>
              </a:rPr>
              <a:t>A new Decision Support Service (DSS) </a:t>
            </a:r>
            <a:r>
              <a:rPr lang="en-GB" dirty="0">
                <a:solidFill>
                  <a:schemeClr val="bg1">
                    <a:lumMod val="95000"/>
                  </a:schemeClr>
                </a:solidFill>
                <a:hlinkClick r:id="rId4"/>
              </a:rPr>
              <a:t>www.decisionsupportservice.ie</a:t>
            </a:r>
            <a:r>
              <a:rPr lang="en-GB" dirty="0">
                <a:solidFill>
                  <a:schemeClr val="bg1">
                    <a:lumMod val="95000"/>
                  </a:schemeClr>
                </a:solidFill>
              </a:rPr>
              <a:t> </a:t>
            </a:r>
          </a:p>
          <a:p>
            <a:endParaRPr lang="en-GB" dirty="0">
              <a:solidFill>
                <a:schemeClr val="bg1">
                  <a:lumMod val="95000"/>
                </a:schemeClr>
              </a:solidFill>
            </a:endParaRPr>
          </a:p>
          <a:p>
            <a:r>
              <a:rPr lang="en-GB" dirty="0">
                <a:solidFill>
                  <a:schemeClr val="bg1">
                    <a:lumMod val="95000"/>
                  </a:schemeClr>
                </a:solidFill>
              </a:rPr>
              <a:t>Repeal of the 1871 Act – All current Wards (2143) to be reviewed and  within 3 years (Court).</a:t>
            </a:r>
          </a:p>
          <a:p>
            <a:endParaRPr lang="en-GB" dirty="0">
              <a:solidFill>
                <a:schemeClr val="bg1">
                  <a:lumMod val="95000"/>
                </a:schemeClr>
              </a:solidFill>
            </a:endParaRPr>
          </a:p>
          <a:p>
            <a:r>
              <a:rPr lang="en-GB" dirty="0">
                <a:solidFill>
                  <a:schemeClr val="bg1">
                    <a:lumMod val="95000"/>
                  </a:schemeClr>
                </a:solidFill>
              </a:rPr>
              <a:t>A person may avail of a Decision-Making Assistant (DSS), a Co-Decision Maker (DSS) or a Decision-Making Representative (Court).</a:t>
            </a:r>
          </a:p>
          <a:p>
            <a:endParaRPr lang="en-GB" dirty="0">
              <a:solidFill>
                <a:schemeClr val="bg1">
                  <a:lumMod val="95000"/>
                </a:schemeClr>
              </a:solidFill>
            </a:endParaRPr>
          </a:p>
          <a:p>
            <a:r>
              <a:rPr lang="en-GB" dirty="0">
                <a:solidFill>
                  <a:schemeClr val="bg1">
                    <a:lumMod val="95000"/>
                  </a:schemeClr>
                </a:solidFill>
              </a:rPr>
              <a:t>The Act also covers Advance Healthcare Directives and Enduring Powers of Attorney  </a:t>
            </a:r>
          </a:p>
          <a:p>
            <a:endParaRPr lang="en-GB" dirty="0">
              <a:solidFill>
                <a:schemeClr val="bg1">
                  <a:lumMod val="95000"/>
                </a:schemeClr>
              </a:solidFill>
            </a:endParaRPr>
          </a:p>
        </p:txBody>
      </p:sp>
    </p:spTree>
    <p:extLst>
      <p:ext uri="{BB962C8B-B14F-4D97-AF65-F5344CB8AC3E}">
        <p14:creationId xmlns:p14="http://schemas.microsoft.com/office/powerpoint/2010/main" val="2741321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bg1"/>
                </a:solidFill>
              </a:rPr>
              <a:t>Functional capacity </a:t>
            </a:r>
            <a:endParaRPr lang="en-IE" b="1" dirty="0">
              <a:solidFill>
                <a:schemeClr val="bg1"/>
              </a:solidFill>
            </a:endParaRPr>
          </a:p>
        </p:txBody>
      </p:sp>
      <p:sp>
        <p:nvSpPr>
          <p:cNvPr id="3" name="Content Placeholder 2"/>
          <p:cNvSpPr>
            <a:spLocks noGrp="1"/>
          </p:cNvSpPr>
          <p:nvPr>
            <p:ph idx="1"/>
          </p:nvPr>
        </p:nvSpPr>
        <p:spPr/>
        <p:txBody>
          <a:bodyPr/>
          <a:lstStyle/>
          <a:p>
            <a:pPr marL="0" indent="0">
              <a:buNone/>
            </a:pPr>
            <a:r>
              <a:rPr lang="en-GB" b="1" dirty="0">
                <a:solidFill>
                  <a:schemeClr val="bg1"/>
                </a:solidFill>
              </a:rPr>
              <a:t>Is decision and time specific</a:t>
            </a:r>
          </a:p>
          <a:p>
            <a:r>
              <a:rPr lang="en-GB" dirty="0">
                <a:solidFill>
                  <a:schemeClr val="bg1"/>
                </a:solidFill>
              </a:rPr>
              <a:t>Can the person understand the information relevant to the decision?</a:t>
            </a:r>
          </a:p>
          <a:p>
            <a:endParaRPr lang="en-GB" dirty="0">
              <a:solidFill>
                <a:schemeClr val="bg1"/>
              </a:solidFill>
            </a:endParaRPr>
          </a:p>
          <a:p>
            <a:r>
              <a:rPr lang="en-GB" dirty="0">
                <a:solidFill>
                  <a:schemeClr val="bg1"/>
                </a:solidFill>
              </a:rPr>
              <a:t>Can they retain the information long enough to make a choice?</a:t>
            </a:r>
          </a:p>
          <a:p>
            <a:endParaRPr lang="en-GB" dirty="0">
              <a:solidFill>
                <a:schemeClr val="bg1"/>
              </a:solidFill>
            </a:endParaRPr>
          </a:p>
          <a:p>
            <a:r>
              <a:rPr lang="en-GB" dirty="0">
                <a:solidFill>
                  <a:schemeClr val="bg1"/>
                </a:solidFill>
              </a:rPr>
              <a:t>Can they weigh up the information to inform their choice?</a:t>
            </a:r>
          </a:p>
          <a:p>
            <a:endParaRPr lang="en-GB" dirty="0">
              <a:solidFill>
                <a:schemeClr val="bg1"/>
              </a:solidFill>
            </a:endParaRPr>
          </a:p>
          <a:p>
            <a:r>
              <a:rPr lang="en-GB" dirty="0">
                <a:solidFill>
                  <a:schemeClr val="bg1"/>
                </a:solidFill>
              </a:rPr>
              <a:t>Can they communicate their choice? (does not need to be verbal)</a:t>
            </a:r>
            <a:endParaRPr lang="en-IE" dirty="0">
              <a:solidFill>
                <a:schemeClr val="bg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Tree>
    <p:extLst>
      <p:ext uri="{BB962C8B-B14F-4D97-AF65-F5344CB8AC3E}">
        <p14:creationId xmlns:p14="http://schemas.microsoft.com/office/powerpoint/2010/main" val="2550683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
        <p:nvSpPr>
          <p:cNvPr id="5" name="TextBox 4"/>
          <p:cNvSpPr txBox="1"/>
          <p:nvPr/>
        </p:nvSpPr>
        <p:spPr>
          <a:xfrm>
            <a:off x="2021892" y="2054760"/>
            <a:ext cx="8212212" cy="1754326"/>
          </a:xfrm>
          <a:prstGeom prst="rect">
            <a:avLst/>
          </a:prstGeom>
          <a:noFill/>
        </p:spPr>
        <p:txBody>
          <a:bodyPr wrap="square" rtlCol="0">
            <a:spAutoFit/>
          </a:bodyPr>
          <a:lstStyle/>
          <a:p>
            <a:pPr algn="ctr"/>
            <a:r>
              <a:rPr lang="en-IE" sz="3600" b="1" dirty="0">
                <a:solidFill>
                  <a:schemeClr val="bg1"/>
                </a:solidFill>
              </a:rPr>
              <a:t>Where does Independent Advocacy fit with Supported Decision Making &amp; the ADM (Capacity) Act? </a:t>
            </a:r>
          </a:p>
        </p:txBody>
      </p:sp>
      <p:pic>
        <p:nvPicPr>
          <p:cNvPr id="6" name="Picture 5"/>
          <p:cNvPicPr>
            <a:picLocks noChangeAspect="1"/>
          </p:cNvPicPr>
          <p:nvPr/>
        </p:nvPicPr>
        <p:blipFill>
          <a:blip r:embed="rId3"/>
          <a:stretch>
            <a:fillRect/>
          </a:stretch>
        </p:blipFill>
        <p:spPr>
          <a:xfrm>
            <a:off x="3238243" y="1794651"/>
            <a:ext cx="5779509" cy="60965"/>
          </a:xfrm>
          <a:prstGeom prst="rect">
            <a:avLst/>
          </a:prstGeom>
        </p:spPr>
      </p:pic>
      <p:pic>
        <p:nvPicPr>
          <p:cNvPr id="2" name="Picture 1"/>
          <p:cNvPicPr>
            <a:picLocks noChangeAspect="1"/>
          </p:cNvPicPr>
          <p:nvPr/>
        </p:nvPicPr>
        <p:blipFill>
          <a:blip r:embed="rId3"/>
          <a:stretch>
            <a:fillRect/>
          </a:stretch>
        </p:blipFill>
        <p:spPr>
          <a:xfrm>
            <a:off x="3238243" y="3993752"/>
            <a:ext cx="5779509" cy="60965"/>
          </a:xfrm>
          <a:prstGeom prst="rect">
            <a:avLst/>
          </a:prstGeom>
        </p:spPr>
      </p:pic>
    </p:spTree>
    <p:extLst>
      <p:ext uri="{BB962C8B-B14F-4D97-AF65-F5344CB8AC3E}">
        <p14:creationId xmlns:p14="http://schemas.microsoft.com/office/powerpoint/2010/main" val="2443893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
        <p:nvSpPr>
          <p:cNvPr id="5" name="TextBox 4"/>
          <p:cNvSpPr txBox="1"/>
          <p:nvPr/>
        </p:nvSpPr>
        <p:spPr>
          <a:xfrm>
            <a:off x="1696636" y="1099880"/>
            <a:ext cx="8212212" cy="646331"/>
          </a:xfrm>
          <a:prstGeom prst="rect">
            <a:avLst/>
          </a:prstGeom>
          <a:noFill/>
        </p:spPr>
        <p:txBody>
          <a:bodyPr wrap="square" rtlCol="0">
            <a:spAutoFit/>
          </a:bodyPr>
          <a:lstStyle/>
          <a:p>
            <a:pPr algn="ctr"/>
            <a:r>
              <a:rPr lang="en-IE" sz="3600" b="1" dirty="0">
                <a:solidFill>
                  <a:schemeClr val="bg1"/>
                </a:solidFill>
              </a:rPr>
              <a:t>Formal Decision-Making Support Options </a:t>
            </a:r>
          </a:p>
        </p:txBody>
      </p:sp>
      <p:pic>
        <p:nvPicPr>
          <p:cNvPr id="6" name="Picture 5"/>
          <p:cNvPicPr>
            <a:picLocks noChangeAspect="1"/>
          </p:cNvPicPr>
          <p:nvPr/>
        </p:nvPicPr>
        <p:blipFill>
          <a:blip r:embed="rId4"/>
          <a:stretch>
            <a:fillRect/>
          </a:stretch>
        </p:blipFill>
        <p:spPr>
          <a:xfrm>
            <a:off x="2912987" y="1748681"/>
            <a:ext cx="5779509" cy="60965"/>
          </a:xfrm>
          <a:prstGeom prst="rect">
            <a:avLst/>
          </a:prstGeom>
        </p:spPr>
      </p:pic>
      <p:graphicFrame>
        <p:nvGraphicFramePr>
          <p:cNvPr id="4" name="Diagram 3"/>
          <p:cNvGraphicFramePr/>
          <p:nvPr>
            <p:extLst>
              <p:ext uri="{D42A27DB-BD31-4B8C-83A1-F6EECF244321}">
                <p14:modId xmlns:p14="http://schemas.microsoft.com/office/powerpoint/2010/main" val="2714857731"/>
              </p:ext>
            </p:extLst>
          </p:nvPr>
        </p:nvGraphicFramePr>
        <p:xfrm>
          <a:off x="1738741" y="692363"/>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Picture 6"/>
          <p:cNvPicPr>
            <a:picLocks noChangeAspect="1"/>
          </p:cNvPicPr>
          <p:nvPr/>
        </p:nvPicPr>
        <p:blipFill>
          <a:blip r:embed="rId10"/>
          <a:stretch>
            <a:fillRect/>
          </a:stretch>
        </p:blipFill>
        <p:spPr>
          <a:xfrm>
            <a:off x="1355949" y="4738361"/>
            <a:ext cx="9480102" cy="1780186"/>
          </a:xfrm>
          <a:prstGeom prst="rect">
            <a:avLst/>
          </a:prstGeom>
          <a:solidFill>
            <a:srgbClr val="213264"/>
          </a:solidFill>
        </p:spPr>
      </p:pic>
      <p:sp>
        <p:nvSpPr>
          <p:cNvPr id="9" name="TextBox 8"/>
          <p:cNvSpPr txBox="1"/>
          <p:nvPr/>
        </p:nvSpPr>
        <p:spPr>
          <a:xfrm>
            <a:off x="3869909" y="5384692"/>
            <a:ext cx="4537717" cy="461665"/>
          </a:xfrm>
          <a:prstGeom prst="rect">
            <a:avLst/>
          </a:prstGeom>
          <a:noFill/>
        </p:spPr>
        <p:txBody>
          <a:bodyPr wrap="none" rtlCol="0">
            <a:spAutoFit/>
          </a:bodyPr>
          <a:lstStyle/>
          <a:p>
            <a:r>
              <a:rPr lang="en-IE" sz="2400" b="1" dirty="0">
                <a:solidFill>
                  <a:srgbClr val="213264"/>
                </a:solidFill>
              </a:rPr>
              <a:t>Will and preference of the person </a:t>
            </a:r>
          </a:p>
        </p:txBody>
      </p:sp>
    </p:spTree>
    <p:extLst>
      <p:ext uri="{BB962C8B-B14F-4D97-AF65-F5344CB8AC3E}">
        <p14:creationId xmlns:p14="http://schemas.microsoft.com/office/powerpoint/2010/main" val="1324310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12765" y="103955"/>
            <a:ext cx="2397486" cy="815033"/>
          </a:xfrm>
          <a:prstGeom prst="rect">
            <a:avLst/>
          </a:prstGeom>
        </p:spPr>
      </p:pic>
      <p:sp>
        <p:nvSpPr>
          <p:cNvPr id="57" name="Oval 24"/>
          <p:cNvSpPr txBox="1"/>
          <p:nvPr/>
        </p:nvSpPr>
        <p:spPr>
          <a:xfrm>
            <a:off x="3146793" y="1689101"/>
            <a:ext cx="1450751" cy="11937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400" b="1" kern="1200" dirty="0"/>
          </a:p>
        </p:txBody>
      </p:sp>
      <p:grpSp>
        <p:nvGrpSpPr>
          <p:cNvPr id="81" name="Group 80"/>
          <p:cNvGrpSpPr/>
          <p:nvPr/>
        </p:nvGrpSpPr>
        <p:grpSpPr>
          <a:xfrm>
            <a:off x="524492" y="3290460"/>
            <a:ext cx="2566606" cy="1298826"/>
            <a:chOff x="252809" y="902614"/>
            <a:chExt cx="2815300" cy="1403431"/>
          </a:xfrm>
        </p:grpSpPr>
        <p:sp>
          <p:nvSpPr>
            <p:cNvPr id="91" name="Rounded Rectangle 90"/>
            <p:cNvSpPr/>
            <p:nvPr/>
          </p:nvSpPr>
          <p:spPr>
            <a:xfrm>
              <a:off x="252809" y="902614"/>
              <a:ext cx="2815300" cy="1403431"/>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a:lstStyle/>
            <a:p>
              <a:endParaRPr lang="en-IE" dirty="0"/>
            </a:p>
          </p:txBody>
        </p:sp>
        <p:sp>
          <p:nvSpPr>
            <p:cNvPr id="92" name="Rounded Rectangle 4"/>
            <p:cNvSpPr txBox="1"/>
            <p:nvPr/>
          </p:nvSpPr>
          <p:spPr>
            <a:xfrm>
              <a:off x="321319" y="971124"/>
              <a:ext cx="2678280" cy="12664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E" sz="2300" b="1" kern="1200" dirty="0"/>
                <a:t>PERSON CENTREDNESS </a:t>
              </a:r>
            </a:p>
          </p:txBody>
        </p:sp>
      </p:grpSp>
      <p:grpSp>
        <p:nvGrpSpPr>
          <p:cNvPr id="82" name="Group 81"/>
          <p:cNvGrpSpPr/>
          <p:nvPr/>
        </p:nvGrpSpPr>
        <p:grpSpPr>
          <a:xfrm>
            <a:off x="3398680" y="3290194"/>
            <a:ext cx="2571836" cy="1299092"/>
            <a:chOff x="3381233" y="876577"/>
            <a:chExt cx="2821037" cy="1403718"/>
          </a:xfrm>
        </p:grpSpPr>
        <p:sp>
          <p:nvSpPr>
            <p:cNvPr id="89" name="Rounded Rectangle 88"/>
            <p:cNvSpPr/>
            <p:nvPr/>
          </p:nvSpPr>
          <p:spPr>
            <a:xfrm>
              <a:off x="3381233" y="876577"/>
              <a:ext cx="2821037" cy="1403718"/>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a:lstStyle/>
            <a:p>
              <a:endParaRPr lang="en-IE" dirty="0"/>
            </a:p>
          </p:txBody>
        </p:sp>
        <p:sp>
          <p:nvSpPr>
            <p:cNvPr id="90" name="Rounded Rectangle 6"/>
            <p:cNvSpPr txBox="1"/>
            <p:nvPr/>
          </p:nvSpPr>
          <p:spPr>
            <a:xfrm>
              <a:off x="3449757" y="945101"/>
              <a:ext cx="2683989" cy="1266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E" sz="2300" b="1" kern="1200" dirty="0"/>
                <a:t>WITNESS OBSERVER</a:t>
              </a:r>
            </a:p>
          </p:txBody>
        </p:sp>
      </p:grpSp>
      <p:grpSp>
        <p:nvGrpSpPr>
          <p:cNvPr id="83" name="Group 82"/>
          <p:cNvGrpSpPr/>
          <p:nvPr/>
        </p:nvGrpSpPr>
        <p:grpSpPr>
          <a:xfrm>
            <a:off x="520042" y="4734643"/>
            <a:ext cx="2576898" cy="1329185"/>
            <a:chOff x="235504" y="2566758"/>
            <a:chExt cx="2826589" cy="1436235"/>
          </a:xfrm>
        </p:grpSpPr>
        <p:sp>
          <p:nvSpPr>
            <p:cNvPr id="87" name="Rounded Rectangle 86"/>
            <p:cNvSpPr/>
            <p:nvPr/>
          </p:nvSpPr>
          <p:spPr>
            <a:xfrm>
              <a:off x="235504" y="2566758"/>
              <a:ext cx="2826589" cy="1436235"/>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a:lstStyle/>
            <a:p>
              <a:endParaRPr lang="en-IE" dirty="0"/>
            </a:p>
          </p:txBody>
        </p:sp>
        <p:sp>
          <p:nvSpPr>
            <p:cNvPr id="88" name="Rounded Rectangle 8"/>
            <p:cNvSpPr txBox="1"/>
            <p:nvPr/>
          </p:nvSpPr>
          <p:spPr>
            <a:xfrm>
              <a:off x="305615" y="2636869"/>
              <a:ext cx="2686367" cy="12960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E" sz="2300" b="1" kern="1200" dirty="0"/>
                <a:t>RIGHTS BASED APPROACH</a:t>
              </a:r>
            </a:p>
          </p:txBody>
        </p:sp>
      </p:grpSp>
      <p:grpSp>
        <p:nvGrpSpPr>
          <p:cNvPr id="84" name="Group 83"/>
          <p:cNvGrpSpPr/>
          <p:nvPr/>
        </p:nvGrpSpPr>
        <p:grpSpPr>
          <a:xfrm>
            <a:off x="3440554" y="4708734"/>
            <a:ext cx="2529962" cy="1381001"/>
            <a:chOff x="3403727" y="2566758"/>
            <a:chExt cx="2775106" cy="1492224"/>
          </a:xfrm>
        </p:grpSpPr>
        <p:sp>
          <p:nvSpPr>
            <p:cNvPr id="85" name="Rounded Rectangle 84"/>
            <p:cNvSpPr/>
            <p:nvPr/>
          </p:nvSpPr>
          <p:spPr>
            <a:xfrm>
              <a:off x="3403727" y="2566758"/>
              <a:ext cx="2775106" cy="1492224"/>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a:lstStyle/>
            <a:p>
              <a:endParaRPr lang="en-IE" dirty="0"/>
            </a:p>
          </p:txBody>
        </p:sp>
        <p:sp>
          <p:nvSpPr>
            <p:cNvPr id="86" name="Rounded Rectangle 10"/>
            <p:cNvSpPr txBox="1"/>
            <p:nvPr/>
          </p:nvSpPr>
          <p:spPr>
            <a:xfrm>
              <a:off x="3476571" y="2639602"/>
              <a:ext cx="2629418" cy="13465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IE" sz="2300" b="1" kern="1200" dirty="0"/>
                <a:t>ORDINARY LIFE PRINCIPLES             </a:t>
              </a:r>
              <a:r>
                <a:rPr lang="en-IE" sz="1600" b="1" kern="1200" dirty="0"/>
                <a:t>Eight Quality of Life Domains</a:t>
              </a:r>
            </a:p>
          </p:txBody>
        </p:sp>
      </p:grpSp>
      <p:grpSp>
        <p:nvGrpSpPr>
          <p:cNvPr id="93" name="Group 92"/>
          <p:cNvGrpSpPr/>
          <p:nvPr/>
        </p:nvGrpSpPr>
        <p:grpSpPr>
          <a:xfrm>
            <a:off x="7974378" y="3062304"/>
            <a:ext cx="2711636" cy="2711636"/>
            <a:chOff x="1552711" y="1163024"/>
            <a:chExt cx="2711636" cy="2711636"/>
          </a:xfrm>
        </p:grpSpPr>
        <p:sp>
          <p:nvSpPr>
            <p:cNvPr id="94" name="Oval 93"/>
            <p:cNvSpPr/>
            <p:nvPr/>
          </p:nvSpPr>
          <p:spPr>
            <a:xfrm>
              <a:off x="1552711" y="1163024"/>
              <a:ext cx="2711636" cy="2711636"/>
            </a:xfrm>
            <a:prstGeom prst="ellipse">
              <a:avLst/>
            </a:prstGeom>
            <a:solidFill>
              <a:srgbClr val="00B0F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IE" dirty="0"/>
            </a:p>
          </p:txBody>
        </p:sp>
        <p:sp>
          <p:nvSpPr>
            <p:cNvPr id="95" name="Oval 4"/>
            <p:cNvSpPr txBox="1"/>
            <p:nvPr/>
          </p:nvSpPr>
          <p:spPr>
            <a:xfrm>
              <a:off x="1949821" y="1560134"/>
              <a:ext cx="1917416" cy="191741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E" sz="1400" b="1" kern="1200" dirty="0"/>
                <a:t>From the person</a:t>
              </a:r>
            </a:p>
          </p:txBody>
        </p:sp>
      </p:grpSp>
      <p:grpSp>
        <p:nvGrpSpPr>
          <p:cNvPr id="96" name="Group 95"/>
          <p:cNvGrpSpPr/>
          <p:nvPr/>
        </p:nvGrpSpPr>
        <p:grpSpPr>
          <a:xfrm>
            <a:off x="8476163" y="2043918"/>
            <a:ext cx="1470358" cy="1433642"/>
            <a:chOff x="2030578" y="863194"/>
            <a:chExt cx="1470358" cy="1433642"/>
          </a:xfrm>
        </p:grpSpPr>
        <p:sp>
          <p:nvSpPr>
            <p:cNvPr id="97" name="Oval 96"/>
            <p:cNvSpPr/>
            <p:nvPr/>
          </p:nvSpPr>
          <p:spPr>
            <a:xfrm>
              <a:off x="2030578" y="863194"/>
              <a:ext cx="1470358" cy="1433642"/>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IE" dirty="0"/>
            </a:p>
          </p:txBody>
        </p:sp>
        <p:sp>
          <p:nvSpPr>
            <p:cNvPr id="98" name="Oval 6"/>
            <p:cNvSpPr txBox="1"/>
            <p:nvPr/>
          </p:nvSpPr>
          <p:spPr>
            <a:xfrm>
              <a:off x="2227802" y="906758"/>
              <a:ext cx="1039700" cy="10137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E" sz="1400" b="1" kern="1200" dirty="0"/>
                <a:t>Person Centred Plans</a:t>
              </a:r>
            </a:p>
          </p:txBody>
        </p:sp>
      </p:grpSp>
      <p:grpSp>
        <p:nvGrpSpPr>
          <p:cNvPr id="99" name="Group 98"/>
          <p:cNvGrpSpPr/>
          <p:nvPr/>
        </p:nvGrpSpPr>
        <p:grpSpPr>
          <a:xfrm>
            <a:off x="10077403" y="2720478"/>
            <a:ext cx="1399814" cy="1514164"/>
            <a:chOff x="3647500" y="1331494"/>
            <a:chExt cx="1399814" cy="1514164"/>
          </a:xfrm>
        </p:grpSpPr>
        <p:sp>
          <p:nvSpPr>
            <p:cNvPr id="100" name="Oval 99"/>
            <p:cNvSpPr/>
            <p:nvPr/>
          </p:nvSpPr>
          <p:spPr>
            <a:xfrm>
              <a:off x="3647500" y="1331494"/>
              <a:ext cx="1399814" cy="1514164"/>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IE" dirty="0"/>
            </a:p>
          </p:txBody>
        </p:sp>
        <p:sp>
          <p:nvSpPr>
            <p:cNvPr id="101" name="Oval 8"/>
            <p:cNvSpPr txBox="1"/>
            <p:nvPr/>
          </p:nvSpPr>
          <p:spPr>
            <a:xfrm>
              <a:off x="3852498" y="1553238"/>
              <a:ext cx="989818" cy="107067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E" sz="1400" b="1" kern="1200" dirty="0"/>
                <a:t>Significant people in the person’s life e.g. family</a:t>
              </a:r>
            </a:p>
          </p:txBody>
        </p:sp>
      </p:grpSp>
      <p:grpSp>
        <p:nvGrpSpPr>
          <p:cNvPr id="102" name="Group 101"/>
          <p:cNvGrpSpPr/>
          <p:nvPr/>
        </p:nvGrpSpPr>
        <p:grpSpPr>
          <a:xfrm>
            <a:off x="9882305" y="4847234"/>
            <a:ext cx="1481543" cy="1522882"/>
            <a:chOff x="2927444" y="2828970"/>
            <a:chExt cx="1481543" cy="1522882"/>
          </a:xfrm>
        </p:grpSpPr>
        <p:sp>
          <p:nvSpPr>
            <p:cNvPr id="103" name="Oval 102"/>
            <p:cNvSpPr/>
            <p:nvPr/>
          </p:nvSpPr>
          <p:spPr>
            <a:xfrm>
              <a:off x="2927444" y="2828970"/>
              <a:ext cx="1481543" cy="1522882"/>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IE" dirty="0"/>
            </a:p>
          </p:txBody>
        </p:sp>
        <p:sp>
          <p:nvSpPr>
            <p:cNvPr id="104" name="Oval 10"/>
            <p:cNvSpPr txBox="1"/>
            <p:nvPr/>
          </p:nvSpPr>
          <p:spPr>
            <a:xfrm>
              <a:off x="3144411" y="3051991"/>
              <a:ext cx="1047609" cy="107684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E" sz="1200" b="1" kern="1200" dirty="0"/>
                <a:t>Various Professionals</a:t>
              </a:r>
            </a:p>
          </p:txBody>
        </p:sp>
      </p:grpSp>
      <p:grpSp>
        <p:nvGrpSpPr>
          <p:cNvPr id="105" name="Group 104"/>
          <p:cNvGrpSpPr/>
          <p:nvPr/>
        </p:nvGrpSpPr>
        <p:grpSpPr>
          <a:xfrm>
            <a:off x="7513511" y="4932213"/>
            <a:ext cx="1443811" cy="1480621"/>
            <a:chOff x="1308227" y="2787447"/>
            <a:chExt cx="1443811" cy="1480621"/>
          </a:xfrm>
        </p:grpSpPr>
        <p:sp>
          <p:nvSpPr>
            <p:cNvPr id="106" name="Oval 105"/>
            <p:cNvSpPr/>
            <p:nvPr/>
          </p:nvSpPr>
          <p:spPr>
            <a:xfrm>
              <a:off x="1308227" y="2787447"/>
              <a:ext cx="1443811" cy="1480621"/>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IE" dirty="0"/>
            </a:p>
          </p:txBody>
        </p:sp>
        <p:sp>
          <p:nvSpPr>
            <p:cNvPr id="107" name="Oval 12"/>
            <p:cNvSpPr txBox="1"/>
            <p:nvPr/>
          </p:nvSpPr>
          <p:spPr>
            <a:xfrm>
              <a:off x="1519668" y="3004279"/>
              <a:ext cx="1020929" cy="104695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E" sz="1400" b="1" kern="1200" dirty="0"/>
                <a:t>Policy documents</a:t>
              </a:r>
            </a:p>
          </p:txBody>
        </p:sp>
      </p:grpSp>
      <p:grpSp>
        <p:nvGrpSpPr>
          <p:cNvPr id="108" name="Group 107"/>
          <p:cNvGrpSpPr/>
          <p:nvPr/>
        </p:nvGrpSpPr>
        <p:grpSpPr>
          <a:xfrm>
            <a:off x="6933311" y="3021762"/>
            <a:ext cx="1440353" cy="1510680"/>
            <a:chOff x="681369" y="1166319"/>
            <a:chExt cx="1440353" cy="1510680"/>
          </a:xfrm>
        </p:grpSpPr>
        <p:sp>
          <p:nvSpPr>
            <p:cNvPr id="109" name="Oval 108"/>
            <p:cNvSpPr/>
            <p:nvPr/>
          </p:nvSpPr>
          <p:spPr>
            <a:xfrm>
              <a:off x="681369" y="1166319"/>
              <a:ext cx="1440353" cy="1510680"/>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IE" dirty="0"/>
            </a:p>
          </p:txBody>
        </p:sp>
        <p:sp>
          <p:nvSpPr>
            <p:cNvPr id="110" name="Oval 14"/>
            <p:cNvSpPr txBox="1"/>
            <p:nvPr/>
          </p:nvSpPr>
          <p:spPr>
            <a:xfrm>
              <a:off x="892304" y="1387553"/>
              <a:ext cx="1018483" cy="106821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IE" sz="1400" b="1" kern="1200" dirty="0"/>
                <a:t>Information</a:t>
              </a:r>
            </a:p>
          </p:txBody>
        </p:sp>
      </p:grpSp>
      <p:sp>
        <p:nvSpPr>
          <p:cNvPr id="35" name="TextBox 34"/>
          <p:cNvSpPr txBox="1"/>
          <p:nvPr/>
        </p:nvSpPr>
        <p:spPr>
          <a:xfrm>
            <a:off x="1145705" y="122049"/>
            <a:ext cx="8238778" cy="954107"/>
          </a:xfrm>
          <a:prstGeom prst="rect">
            <a:avLst/>
          </a:prstGeom>
          <a:noFill/>
        </p:spPr>
        <p:txBody>
          <a:bodyPr wrap="square" rtlCol="0">
            <a:spAutoFit/>
          </a:bodyPr>
          <a:lstStyle/>
          <a:p>
            <a:pPr algn="ctr"/>
            <a:r>
              <a:rPr lang="en-IE" sz="2800" b="1" dirty="0">
                <a:solidFill>
                  <a:schemeClr val="bg1"/>
                </a:solidFill>
                <a:latin typeface="+mn-lt"/>
              </a:rPr>
              <a:t>Supporting the Will and Preference of Those with </a:t>
            </a:r>
          </a:p>
          <a:p>
            <a:pPr algn="ctr"/>
            <a:r>
              <a:rPr lang="en-IE" sz="2800" b="1" dirty="0">
                <a:solidFill>
                  <a:schemeClr val="bg1"/>
                </a:solidFill>
              </a:rPr>
              <a:t>C</a:t>
            </a:r>
            <a:r>
              <a:rPr lang="en-IE" sz="2800" b="1" dirty="0">
                <a:solidFill>
                  <a:schemeClr val="bg1"/>
                </a:solidFill>
                <a:latin typeface="+mn-lt"/>
              </a:rPr>
              <a:t>ommunication </a:t>
            </a:r>
            <a:r>
              <a:rPr lang="en-IE" sz="2800" b="1" dirty="0">
                <a:solidFill>
                  <a:schemeClr val="bg1"/>
                </a:solidFill>
              </a:rPr>
              <a:t>D</a:t>
            </a:r>
            <a:r>
              <a:rPr lang="en-IE" sz="2800" b="1" dirty="0">
                <a:solidFill>
                  <a:schemeClr val="bg1"/>
                </a:solidFill>
                <a:latin typeface="+mn-lt"/>
              </a:rPr>
              <a:t>ifferences</a:t>
            </a:r>
          </a:p>
        </p:txBody>
      </p:sp>
      <p:sp>
        <p:nvSpPr>
          <p:cNvPr id="2" name="Rectangle 1"/>
          <p:cNvSpPr/>
          <p:nvPr/>
        </p:nvSpPr>
        <p:spPr>
          <a:xfrm>
            <a:off x="743322" y="1689101"/>
            <a:ext cx="5435657" cy="1323439"/>
          </a:xfrm>
          <a:prstGeom prst="rect">
            <a:avLst/>
          </a:prstGeom>
        </p:spPr>
        <p:txBody>
          <a:bodyPr wrap="square">
            <a:spAutoFit/>
          </a:bodyPr>
          <a:lstStyle/>
          <a:p>
            <a:r>
              <a:rPr lang="en-IE" sz="2000" b="1" dirty="0">
                <a:solidFill>
                  <a:schemeClr val="bg1"/>
                </a:solidFill>
              </a:rPr>
              <a:t>In a case where the person is not in a position to articulate their will or preferences the advocate </a:t>
            </a:r>
          </a:p>
          <a:p>
            <a:r>
              <a:rPr lang="en-IE" sz="2000" b="1" dirty="0">
                <a:solidFill>
                  <a:schemeClr val="bg1"/>
                </a:solidFill>
              </a:rPr>
              <a:t>uses four internationally recognised approaches </a:t>
            </a:r>
          </a:p>
          <a:p>
            <a:r>
              <a:rPr lang="en-IE" sz="2000" b="1" dirty="0">
                <a:solidFill>
                  <a:schemeClr val="bg1"/>
                </a:solidFill>
              </a:rPr>
              <a:t>to ascertain the person’s will and preference. </a:t>
            </a:r>
          </a:p>
        </p:txBody>
      </p:sp>
    </p:spTree>
    <p:extLst>
      <p:ext uri="{BB962C8B-B14F-4D97-AF65-F5344CB8AC3E}">
        <p14:creationId xmlns:p14="http://schemas.microsoft.com/office/powerpoint/2010/main" val="14683778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882" y="2111098"/>
            <a:ext cx="9549036" cy="3860117"/>
          </a:xfrm>
        </p:spPr>
        <p:txBody>
          <a:bodyPr>
            <a:normAutofit fontScale="85000" lnSpcReduction="10000"/>
          </a:bodyPr>
          <a:lstStyle/>
          <a:p>
            <a:pPr marL="457200" indent="-457200" algn="l">
              <a:lnSpc>
                <a:spcPct val="150000"/>
              </a:lnSpc>
              <a:buFont typeface="Arial" panose="020B0604020202020204" pitchFamily="34" charset="0"/>
              <a:buChar char="•"/>
            </a:pPr>
            <a:r>
              <a:rPr lang="en-US" sz="2000" dirty="0">
                <a:solidFill>
                  <a:schemeClr val="bg1"/>
                </a:solidFill>
              </a:rPr>
              <a:t>A decision-making supporter is helping with decisions that are not included in the agreement</a:t>
            </a:r>
          </a:p>
          <a:p>
            <a:pPr marL="457200" indent="-457200" algn="l">
              <a:lnSpc>
                <a:spcPct val="150000"/>
              </a:lnSpc>
              <a:buFont typeface="Arial" panose="020B0604020202020204" pitchFamily="34" charset="0"/>
              <a:buChar char="•"/>
            </a:pPr>
            <a:r>
              <a:rPr lang="en-US" sz="2000" dirty="0">
                <a:solidFill>
                  <a:schemeClr val="bg1"/>
                </a:solidFill>
              </a:rPr>
              <a:t>Where due process has not occurred (tokenism) – inappropriate capacity assessments </a:t>
            </a:r>
          </a:p>
          <a:p>
            <a:pPr marL="457200" indent="-457200" algn="l">
              <a:lnSpc>
                <a:spcPct val="150000"/>
              </a:lnSpc>
              <a:buFont typeface="Arial" panose="020B0604020202020204" pitchFamily="34" charset="0"/>
              <a:buChar char="•"/>
            </a:pPr>
            <a:r>
              <a:rPr lang="en-US" sz="2000" dirty="0">
                <a:solidFill>
                  <a:schemeClr val="bg1"/>
                </a:solidFill>
              </a:rPr>
              <a:t>Where intervention has occurred but was unnecessary / prolonged</a:t>
            </a:r>
          </a:p>
          <a:p>
            <a:pPr marL="457200" indent="-457200" algn="l">
              <a:lnSpc>
                <a:spcPct val="150000"/>
              </a:lnSpc>
              <a:buFont typeface="Arial" panose="020B0604020202020204" pitchFamily="34" charset="0"/>
              <a:buChar char="•"/>
            </a:pPr>
            <a:r>
              <a:rPr lang="en-US" sz="2000" dirty="0">
                <a:solidFill>
                  <a:schemeClr val="bg1"/>
                </a:solidFill>
              </a:rPr>
              <a:t>Where proportionality has not applied</a:t>
            </a:r>
          </a:p>
          <a:p>
            <a:pPr marL="457200" indent="-457200" algn="l">
              <a:lnSpc>
                <a:spcPct val="150000"/>
              </a:lnSpc>
              <a:buFont typeface="Arial" panose="020B0604020202020204" pitchFamily="34" charset="0"/>
              <a:buChar char="•"/>
            </a:pPr>
            <a:r>
              <a:rPr lang="en-US" sz="2000" dirty="0">
                <a:solidFill>
                  <a:schemeClr val="bg1"/>
                </a:solidFill>
              </a:rPr>
              <a:t>Person’s right to unwise decisions is not being respected or coercion exists</a:t>
            </a:r>
          </a:p>
          <a:p>
            <a:pPr marL="457200" indent="-457200" algn="l">
              <a:lnSpc>
                <a:spcPct val="150000"/>
              </a:lnSpc>
              <a:buFont typeface="Arial" panose="020B0604020202020204" pitchFamily="34" charset="0"/>
              <a:buChar char="•"/>
            </a:pPr>
            <a:r>
              <a:rPr lang="en-US" sz="2000" dirty="0">
                <a:solidFill>
                  <a:schemeClr val="bg1"/>
                </a:solidFill>
              </a:rPr>
              <a:t>Where misrepresentation of/over-riding of will &amp; preference occurs</a:t>
            </a:r>
          </a:p>
          <a:p>
            <a:pPr marL="457200" indent="-457200" algn="l">
              <a:lnSpc>
                <a:spcPct val="150000"/>
              </a:lnSpc>
              <a:buFont typeface="Arial" panose="020B0604020202020204" pitchFamily="34" charset="0"/>
              <a:buChar char="•"/>
            </a:pPr>
            <a:r>
              <a:rPr lang="en-US" sz="2000" dirty="0">
                <a:solidFill>
                  <a:schemeClr val="bg1"/>
                </a:solidFill>
              </a:rPr>
              <a:t>Ill treatment has occurred by decision making support person</a:t>
            </a:r>
          </a:p>
          <a:p>
            <a:pPr marL="457200" indent="-457200" algn="l">
              <a:lnSpc>
                <a:spcPct val="150000"/>
              </a:lnSpc>
              <a:buFont typeface="Arial" panose="020B0604020202020204" pitchFamily="34" charset="0"/>
              <a:buChar char="•"/>
            </a:pPr>
            <a:r>
              <a:rPr lang="en-US" sz="2000" dirty="0">
                <a:solidFill>
                  <a:schemeClr val="bg1"/>
                </a:solidFill>
              </a:rPr>
              <a:t>Support to raise such complaint to the Decision Support Service where necessary</a:t>
            </a: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
        <p:nvSpPr>
          <p:cNvPr id="5" name="TextBox 4"/>
          <p:cNvSpPr txBox="1"/>
          <p:nvPr/>
        </p:nvSpPr>
        <p:spPr>
          <a:xfrm>
            <a:off x="864282" y="996907"/>
            <a:ext cx="9779170" cy="954107"/>
          </a:xfrm>
          <a:prstGeom prst="rect">
            <a:avLst/>
          </a:prstGeom>
          <a:noFill/>
        </p:spPr>
        <p:txBody>
          <a:bodyPr wrap="square" rtlCol="0">
            <a:spAutoFit/>
          </a:bodyPr>
          <a:lstStyle/>
          <a:p>
            <a:r>
              <a:rPr lang="en-IE" sz="2800" b="1" dirty="0">
                <a:solidFill>
                  <a:schemeClr val="bg1"/>
                </a:solidFill>
              </a:rPr>
              <a:t>Advocacy Issues that have arisen for those with Decision Supporters under ADM that required advocacy support</a:t>
            </a:r>
          </a:p>
        </p:txBody>
      </p:sp>
      <p:pic>
        <p:nvPicPr>
          <p:cNvPr id="6" name="Picture 5"/>
          <p:cNvPicPr>
            <a:picLocks noChangeAspect="1"/>
          </p:cNvPicPr>
          <p:nvPr/>
        </p:nvPicPr>
        <p:blipFill>
          <a:blip r:embed="rId3"/>
          <a:stretch>
            <a:fillRect/>
          </a:stretch>
        </p:blipFill>
        <p:spPr>
          <a:xfrm>
            <a:off x="337532" y="1970090"/>
            <a:ext cx="5779509" cy="60965"/>
          </a:xfrm>
          <a:prstGeom prst="rect">
            <a:avLst/>
          </a:prstGeom>
        </p:spPr>
      </p:pic>
    </p:spTree>
    <p:extLst>
      <p:ext uri="{BB962C8B-B14F-4D97-AF65-F5344CB8AC3E}">
        <p14:creationId xmlns:p14="http://schemas.microsoft.com/office/powerpoint/2010/main" val="25773699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5A50-E057-7715-D12F-FEB29CB3E297}"/>
              </a:ext>
            </a:extLst>
          </p:cNvPr>
          <p:cNvSpPr>
            <a:spLocks noGrp="1"/>
          </p:cNvSpPr>
          <p:nvPr>
            <p:ph type="title"/>
          </p:nvPr>
        </p:nvSpPr>
        <p:spPr/>
        <p:txBody>
          <a:bodyPr>
            <a:normAutofit/>
          </a:bodyPr>
          <a:lstStyle/>
          <a:p>
            <a:r>
              <a:rPr lang="en-IE" sz="2800" dirty="0">
                <a:solidFill>
                  <a:schemeClr val="bg1"/>
                </a:solidFill>
                <a:latin typeface="Calibri" panose="020F0502020204030204" pitchFamily="34" charset="0"/>
                <a:ea typeface="Calibri" panose="020F0502020204030204" pitchFamily="34" charset="0"/>
                <a:cs typeface="Calibri" panose="020F0502020204030204" pitchFamily="34" charset="0"/>
              </a:rPr>
              <a:t>Ways NAS Advocates support the ADM Process</a:t>
            </a:r>
          </a:p>
        </p:txBody>
      </p:sp>
      <p:sp>
        <p:nvSpPr>
          <p:cNvPr id="3" name="Content Placeholder 2">
            <a:extLst>
              <a:ext uri="{FF2B5EF4-FFF2-40B4-BE49-F238E27FC236}">
                <a16:creationId xmlns:a16="http://schemas.microsoft.com/office/drawing/2014/main" id="{A158A8CC-272D-BEFF-07E0-01023EA7503B}"/>
              </a:ext>
            </a:extLst>
          </p:cNvPr>
          <p:cNvSpPr>
            <a:spLocks noGrp="1"/>
          </p:cNvSpPr>
          <p:nvPr>
            <p:ph idx="1"/>
          </p:nvPr>
        </p:nvSpPr>
        <p:spPr/>
        <p:txBody>
          <a:bodyPr vert="horz" lIns="91440" tIns="45720" rIns="91440" bIns="45720" rtlCol="0" anchor="t">
            <a:normAutofit/>
          </a:bodyPr>
          <a:lstStyle/>
          <a:p>
            <a:r>
              <a:rPr lang="en-IE" sz="1800" dirty="0">
                <a:solidFill>
                  <a:schemeClr val="bg1"/>
                </a:solidFill>
              </a:rPr>
              <a:t>Support to person to understand the process. This includes ensuring relevant information is provided in a suitable way to the person.</a:t>
            </a:r>
            <a:endParaRPr lang="en-IE" sz="1800">
              <a:solidFill>
                <a:schemeClr val="bg1"/>
              </a:solidFill>
              <a:ea typeface="Calibri"/>
              <a:cs typeface="Calibri"/>
            </a:endParaRPr>
          </a:p>
          <a:p>
            <a:r>
              <a:rPr lang="en-IE" sz="1800" dirty="0">
                <a:solidFill>
                  <a:schemeClr val="bg1"/>
                </a:solidFill>
              </a:rPr>
              <a:t>Ensuring the person is aware of their rights and options depending on which ADM process is involved. </a:t>
            </a:r>
            <a:endParaRPr lang="en-IE" sz="1800" dirty="0">
              <a:solidFill>
                <a:schemeClr val="bg1"/>
              </a:solidFill>
              <a:ea typeface="Calibri"/>
              <a:cs typeface="Calibri"/>
            </a:endParaRPr>
          </a:p>
          <a:p>
            <a:r>
              <a:rPr lang="en-IE" sz="1800" dirty="0">
                <a:solidFill>
                  <a:schemeClr val="bg1"/>
                </a:solidFill>
              </a:rPr>
              <a:t>Assisting the relevant person to make their will and preference known regarding important matters. This could be their preference regarding having a decision making arrangement, or decisions such as who might take on the role of DMR. </a:t>
            </a:r>
            <a:endParaRPr lang="en-IE" sz="1800" dirty="0">
              <a:solidFill>
                <a:schemeClr val="bg1"/>
              </a:solidFill>
              <a:ea typeface="Calibri"/>
              <a:cs typeface="Calibri"/>
            </a:endParaRPr>
          </a:p>
          <a:p>
            <a:r>
              <a:rPr lang="en-IE" sz="1800" dirty="0">
                <a:solidFill>
                  <a:schemeClr val="bg1"/>
                </a:solidFill>
              </a:rPr>
              <a:t>Bringing focus to the Principles of the ADM in terms of decisions by services and others .</a:t>
            </a:r>
            <a:endParaRPr lang="en-IE" sz="1800">
              <a:solidFill>
                <a:schemeClr val="bg1"/>
              </a:solidFill>
              <a:ea typeface="Calibri"/>
              <a:cs typeface="Calibri"/>
            </a:endParaRPr>
          </a:p>
          <a:p>
            <a:r>
              <a:rPr lang="en-IE" sz="1800">
                <a:solidFill>
                  <a:schemeClr val="bg1"/>
                </a:solidFill>
                <a:ea typeface="Calibri"/>
                <a:cs typeface="Calibri"/>
              </a:rPr>
              <a:t>Encourage services to avail of supports such as ADM leads.</a:t>
            </a:r>
            <a:endParaRPr lang="en-IE" sz="1800">
              <a:solidFill>
                <a:schemeClr val="bg1"/>
              </a:solidFill>
            </a:endParaRPr>
          </a:p>
          <a:p>
            <a:r>
              <a:rPr lang="en-IE" sz="1800" dirty="0">
                <a:solidFill>
                  <a:schemeClr val="bg1"/>
                </a:solidFill>
              </a:rPr>
              <a:t>Ensuring the relevant person has access to legal support and support to the person (as with other legal processes) to engage with this. </a:t>
            </a:r>
            <a:endParaRPr lang="en-IE" sz="1800">
              <a:solidFill>
                <a:schemeClr val="bg1"/>
              </a:solidFill>
              <a:ea typeface="Calibri"/>
              <a:cs typeface="Calibri"/>
            </a:endParaRPr>
          </a:p>
          <a:p>
            <a:r>
              <a:rPr lang="en-IE" sz="1800" dirty="0">
                <a:solidFill>
                  <a:schemeClr val="bg1"/>
                </a:solidFill>
              </a:rPr>
              <a:t>Attending court with the person.</a:t>
            </a:r>
            <a:endParaRPr lang="en-IE" sz="1800" dirty="0">
              <a:solidFill>
                <a:schemeClr val="bg1"/>
              </a:solidFill>
              <a:ea typeface="Calibri"/>
              <a:cs typeface="Calibri"/>
            </a:endParaRPr>
          </a:p>
          <a:p>
            <a:r>
              <a:rPr lang="en-IE" sz="1800" dirty="0">
                <a:solidFill>
                  <a:schemeClr val="bg1"/>
                </a:solidFill>
              </a:rPr>
              <a:t>Support to the person with their engagement with co-decision makers or representative decision makers regarding decisions if required. </a:t>
            </a:r>
            <a:endParaRPr lang="en-IE" sz="1800" dirty="0">
              <a:solidFill>
                <a:schemeClr val="bg1"/>
              </a:solidFill>
              <a:ea typeface="Calibri"/>
              <a:cs typeface="Calibri"/>
            </a:endParaRPr>
          </a:p>
        </p:txBody>
      </p:sp>
      <p:pic>
        <p:nvPicPr>
          <p:cNvPr id="4" name="Picture 3">
            <a:extLst>
              <a:ext uri="{FF2B5EF4-FFF2-40B4-BE49-F238E27FC236}">
                <a16:creationId xmlns:a16="http://schemas.microsoft.com/office/drawing/2014/main" id="{B9AD16C9-8EF3-3081-504F-3A6ADE926C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Tree>
    <p:extLst>
      <p:ext uri="{BB962C8B-B14F-4D97-AF65-F5344CB8AC3E}">
        <p14:creationId xmlns:p14="http://schemas.microsoft.com/office/powerpoint/2010/main" val="14379187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9956-4633-7C5C-E7A8-14B14C905CA2}"/>
              </a:ext>
            </a:extLst>
          </p:cNvPr>
          <p:cNvSpPr>
            <a:spLocks noGrp="1"/>
          </p:cNvSpPr>
          <p:nvPr>
            <p:ph type="title"/>
          </p:nvPr>
        </p:nvSpPr>
        <p:spPr/>
        <p:txBody>
          <a:bodyPr>
            <a:normAutofit/>
          </a:bodyPr>
          <a:lstStyle/>
          <a:p>
            <a:r>
              <a:rPr lang="en-IE" sz="2800" dirty="0">
                <a:solidFill>
                  <a:schemeClr val="bg1"/>
                </a:solidFill>
                <a:latin typeface="+mn-lt"/>
              </a:rPr>
              <a:t>Common Challenges NAS advocates encounter</a:t>
            </a:r>
          </a:p>
        </p:txBody>
      </p:sp>
      <p:sp>
        <p:nvSpPr>
          <p:cNvPr id="3" name="Content Placeholder 2">
            <a:extLst>
              <a:ext uri="{FF2B5EF4-FFF2-40B4-BE49-F238E27FC236}">
                <a16:creationId xmlns:a16="http://schemas.microsoft.com/office/drawing/2014/main" id="{B55B15AD-A1A2-5F15-EA69-9FDC129EFE48}"/>
              </a:ext>
            </a:extLst>
          </p:cNvPr>
          <p:cNvSpPr>
            <a:spLocks noGrp="1"/>
          </p:cNvSpPr>
          <p:nvPr>
            <p:ph idx="1"/>
          </p:nvPr>
        </p:nvSpPr>
        <p:spPr/>
        <p:txBody>
          <a:bodyPr vert="horz" lIns="91440" tIns="45720" rIns="91440" bIns="45720" rtlCol="0" anchor="t">
            <a:normAutofit/>
          </a:bodyPr>
          <a:lstStyle/>
          <a:p>
            <a:r>
              <a:rPr lang="en-IE" sz="1800" dirty="0">
                <a:solidFill>
                  <a:schemeClr val="bg1"/>
                </a:solidFill>
              </a:rPr>
              <a:t>Services seeking to continue poor practices around supporting decision making by considering formal decision making supports as the only solution to resolving issues. Examples include where there has been conflict between family or services and one or other start looking at DRMO option to take control over decision making, which was never based on the person’s wishes or rights. </a:t>
            </a:r>
          </a:p>
          <a:p>
            <a:r>
              <a:rPr lang="en-IE" sz="1800" dirty="0">
                <a:solidFill>
                  <a:schemeClr val="bg1"/>
                </a:solidFill>
              </a:rPr>
              <a:t>This can result also in decision making arrangements being considered for decisions that should be supported in less formal ways. </a:t>
            </a:r>
            <a:endParaRPr lang="en-IE" sz="1800" dirty="0">
              <a:solidFill>
                <a:schemeClr val="bg1"/>
              </a:solidFill>
              <a:ea typeface="Calibri"/>
              <a:cs typeface="Calibri"/>
            </a:endParaRPr>
          </a:p>
          <a:p>
            <a:r>
              <a:rPr lang="en-IE" sz="1800" dirty="0">
                <a:solidFill>
                  <a:schemeClr val="bg1"/>
                </a:solidFill>
              </a:rPr>
              <a:t>The opposite also happens where decision making arrangements are not being explored where they might really assist the person. This can be due to lack of knowledge and confidence by supporters. </a:t>
            </a:r>
            <a:endParaRPr lang="en-IE" sz="1800" dirty="0">
              <a:solidFill>
                <a:schemeClr val="bg1"/>
              </a:solidFill>
              <a:ea typeface="Calibri"/>
              <a:cs typeface="Calibri"/>
            </a:endParaRPr>
          </a:p>
          <a:p>
            <a:r>
              <a:rPr lang="en-IE" sz="1800" dirty="0">
                <a:solidFill>
                  <a:schemeClr val="bg1"/>
                </a:solidFill>
              </a:rPr>
              <a:t>Pre judgement and presumptions around capacity.</a:t>
            </a:r>
            <a:endParaRPr lang="en-IE" sz="1800" dirty="0">
              <a:solidFill>
                <a:schemeClr val="bg1"/>
              </a:solidFill>
              <a:ea typeface="Calibri"/>
              <a:cs typeface="Calibri"/>
            </a:endParaRPr>
          </a:p>
          <a:p>
            <a:r>
              <a:rPr lang="en-IE" sz="1800" dirty="0">
                <a:solidFill>
                  <a:schemeClr val="bg1"/>
                </a:solidFill>
              </a:rPr>
              <a:t>A hard transition in culture and thinking from blanket decision making to decision specific arrangements. </a:t>
            </a:r>
            <a:endParaRPr lang="en-IE" sz="1800" dirty="0">
              <a:solidFill>
                <a:schemeClr val="bg1"/>
              </a:solidFill>
              <a:ea typeface="Calibri"/>
              <a:cs typeface="Calibri"/>
            </a:endParaRPr>
          </a:p>
          <a:p>
            <a:pPr marL="0" indent="0">
              <a:buNone/>
            </a:pPr>
            <a:r>
              <a:rPr lang="en-IE" sz="1800" dirty="0">
                <a:solidFill>
                  <a:schemeClr val="bg1"/>
                </a:solidFill>
                <a:ea typeface="Calibri"/>
                <a:cs typeface="Calibri"/>
              </a:rPr>
              <a:t>   ('we need a ward of court type arrangement'-quote from HSE decision maker very recently)</a:t>
            </a:r>
          </a:p>
          <a:p>
            <a:r>
              <a:rPr lang="en-IE" sz="1800" dirty="0">
                <a:solidFill>
                  <a:schemeClr val="bg1"/>
                </a:solidFill>
              </a:rPr>
              <a:t>‘Appointments’ by the court and directives to produce court reports. </a:t>
            </a:r>
            <a:endParaRPr lang="en-IE" sz="1800" dirty="0">
              <a:solidFill>
                <a:schemeClr val="bg1"/>
              </a:solidFill>
              <a:ea typeface="Calibri"/>
              <a:cs typeface="Calibri"/>
            </a:endParaRPr>
          </a:p>
          <a:p>
            <a:r>
              <a:rPr lang="en-IE" sz="1800" dirty="0">
                <a:solidFill>
                  <a:schemeClr val="bg1"/>
                </a:solidFill>
              </a:rPr>
              <a:t>Varying levels of expertise between Legal Aid Hub and panel solicitors.</a:t>
            </a:r>
            <a:endParaRPr lang="en-IE" sz="1800" dirty="0">
              <a:solidFill>
                <a:schemeClr val="bg1"/>
              </a:solidFill>
              <a:ea typeface="Calibri"/>
              <a:cs typeface="Calibri"/>
            </a:endParaRPr>
          </a:p>
        </p:txBody>
      </p:sp>
      <p:pic>
        <p:nvPicPr>
          <p:cNvPr id="4" name="Picture 3">
            <a:extLst>
              <a:ext uri="{FF2B5EF4-FFF2-40B4-BE49-F238E27FC236}">
                <a16:creationId xmlns:a16="http://schemas.microsoft.com/office/drawing/2014/main" id="{64976EAD-8C50-66AF-3D42-135CF513EB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Tree>
    <p:extLst>
      <p:ext uri="{BB962C8B-B14F-4D97-AF65-F5344CB8AC3E}">
        <p14:creationId xmlns:p14="http://schemas.microsoft.com/office/powerpoint/2010/main" val="300936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46311-A588-98A8-BA85-BCB50B98B20E}"/>
              </a:ext>
            </a:extLst>
          </p:cNvPr>
          <p:cNvSpPr>
            <a:spLocks noGrp="1"/>
          </p:cNvSpPr>
          <p:nvPr>
            <p:ph type="title"/>
          </p:nvPr>
        </p:nvSpPr>
        <p:spPr/>
        <p:txBody>
          <a:bodyPr/>
          <a:lstStyle/>
          <a:p>
            <a:r>
              <a:rPr lang="en-GB" dirty="0">
                <a:solidFill>
                  <a:schemeClr val="bg1"/>
                </a:solidFill>
                <a:ea typeface="Calibri Light"/>
                <a:cs typeface="Calibri Light"/>
              </a:rPr>
              <a:t>Challenges </a:t>
            </a:r>
            <a:r>
              <a:rPr lang="en-GB" dirty="0" err="1">
                <a:solidFill>
                  <a:schemeClr val="bg1"/>
                </a:solidFill>
                <a:ea typeface="Calibri Light"/>
                <a:cs typeface="Calibri Light"/>
              </a:rPr>
              <a:t>contd</a:t>
            </a:r>
          </a:p>
        </p:txBody>
      </p:sp>
      <p:sp>
        <p:nvSpPr>
          <p:cNvPr id="3" name="Content Placeholder 2">
            <a:extLst>
              <a:ext uri="{FF2B5EF4-FFF2-40B4-BE49-F238E27FC236}">
                <a16:creationId xmlns:a16="http://schemas.microsoft.com/office/drawing/2014/main" id="{C219E766-2774-E368-4197-6E0E3A23F563}"/>
              </a:ext>
            </a:extLst>
          </p:cNvPr>
          <p:cNvSpPr>
            <a:spLocks noGrp="1"/>
          </p:cNvSpPr>
          <p:nvPr>
            <p:ph idx="1"/>
          </p:nvPr>
        </p:nvSpPr>
        <p:spPr/>
        <p:txBody>
          <a:bodyPr vert="horz" lIns="91440" tIns="45720" rIns="91440" bIns="45720" rtlCol="0" anchor="t">
            <a:normAutofit/>
          </a:bodyPr>
          <a:lstStyle/>
          <a:p>
            <a:r>
              <a:rPr lang="en-IE" sz="1700" dirty="0">
                <a:solidFill>
                  <a:schemeClr val="bg1"/>
                </a:solidFill>
                <a:ea typeface="Calibri"/>
                <a:cs typeface="Calibri"/>
              </a:rPr>
              <a:t>Varying levels of knowledge and expertise among services/ professionals.</a:t>
            </a:r>
          </a:p>
          <a:p>
            <a:r>
              <a:rPr lang="en-IE" sz="1700" dirty="0">
                <a:solidFill>
                  <a:schemeClr val="bg1"/>
                </a:solidFill>
                <a:ea typeface="Calibri"/>
                <a:cs typeface="Calibri"/>
              </a:rPr>
              <a:t>This can show up as lack of real belief in the concept of capacity and supporting decision making. It can be an unwillingness to explore ADM options due to lack of knowledge. Or it can be where there is an overconfidence about their understanding about what the ADM arrangements are, or more so what they think it should be. </a:t>
            </a:r>
          </a:p>
          <a:p>
            <a:r>
              <a:rPr lang="en-IE" sz="1700" dirty="0">
                <a:solidFill>
                  <a:schemeClr val="bg1"/>
                </a:solidFill>
                <a:ea typeface="Calibri"/>
                <a:cs typeface="Calibri"/>
              </a:rPr>
              <a:t>This for example has shown up as attempts to introduce Co-Decision Making agreements as de facto representative decision making. </a:t>
            </a:r>
          </a:p>
          <a:p>
            <a:r>
              <a:rPr lang="en-IE" sz="1700" dirty="0">
                <a:solidFill>
                  <a:schemeClr val="bg1"/>
                </a:solidFill>
                <a:ea typeface="Calibri"/>
                <a:cs typeface="Calibri"/>
              </a:rPr>
              <a:t>Issue of cost for a third party initiating a Capacity Application. This has resulted in extra considerations having to be given as to who will initiate the process. Also applicants more likely to seek future proofing orders while they are in the process which is against the principles of the ADM. </a:t>
            </a:r>
          </a:p>
          <a:p>
            <a:r>
              <a:rPr lang="en-IE" sz="1700" dirty="0">
                <a:solidFill>
                  <a:schemeClr val="bg1"/>
                </a:solidFill>
                <a:ea typeface="Calibri"/>
                <a:cs typeface="Calibri"/>
              </a:rPr>
              <a:t>Also situation where duplicity in submitting an application from the relevant person-probably to avoid costs. </a:t>
            </a:r>
          </a:p>
        </p:txBody>
      </p:sp>
    </p:spTree>
    <p:extLst>
      <p:ext uri="{BB962C8B-B14F-4D97-AF65-F5344CB8AC3E}">
        <p14:creationId xmlns:p14="http://schemas.microsoft.com/office/powerpoint/2010/main" val="850482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bg1"/>
                </a:solidFill>
              </a:rPr>
              <a:t>Sample NAS referrals</a:t>
            </a:r>
            <a:endParaRPr lang="en-IE" b="1" dirty="0">
              <a:solidFill>
                <a:schemeClr val="bg1"/>
              </a:solidFill>
            </a:endParaRPr>
          </a:p>
        </p:txBody>
      </p:sp>
      <p:sp>
        <p:nvSpPr>
          <p:cNvPr id="3" name="Content Placeholder 2"/>
          <p:cNvSpPr>
            <a:spLocks noGrp="1"/>
          </p:cNvSpPr>
          <p:nvPr>
            <p:ph idx="1"/>
          </p:nvPr>
        </p:nvSpPr>
        <p:spPr/>
        <p:txBody>
          <a:bodyPr>
            <a:normAutofit fontScale="92500" lnSpcReduction="20000"/>
          </a:bodyPr>
          <a:lstStyle/>
          <a:p>
            <a:pPr marL="0" indent="0">
              <a:buNone/>
            </a:pPr>
            <a:r>
              <a:rPr lang="en-GB" b="1" dirty="0">
                <a:solidFill>
                  <a:schemeClr val="bg1"/>
                </a:solidFill>
              </a:rPr>
              <a:t>CASE 1: </a:t>
            </a:r>
            <a:r>
              <a:rPr lang="en-GB" dirty="0">
                <a:solidFill>
                  <a:schemeClr val="bg1"/>
                </a:solidFill>
              </a:rPr>
              <a:t>Solicitor contacted NAS Waterford to say they had been in court and the judge said that the relevant person needed independent representation where a Decision-Making Representation Order was being sought. The solicitor said that they needed a report for a court sitting in three weeks. </a:t>
            </a:r>
          </a:p>
          <a:p>
            <a:pPr marL="0" indent="0">
              <a:buNone/>
            </a:pPr>
            <a:r>
              <a:rPr lang="en-GB" dirty="0">
                <a:solidFill>
                  <a:schemeClr val="bg1"/>
                </a:solidFill>
              </a:rPr>
              <a:t>– </a:t>
            </a:r>
            <a:r>
              <a:rPr lang="en-GB" b="1" dirty="0">
                <a:solidFill>
                  <a:schemeClr val="bg1"/>
                </a:solidFill>
              </a:rPr>
              <a:t>Independence?</a:t>
            </a:r>
          </a:p>
          <a:p>
            <a:pPr marL="0" indent="0">
              <a:buNone/>
            </a:pPr>
            <a:endParaRPr lang="en-GB" dirty="0">
              <a:solidFill>
                <a:schemeClr val="bg1"/>
              </a:solidFill>
            </a:endParaRPr>
          </a:p>
          <a:p>
            <a:pPr marL="0" indent="0">
              <a:buNone/>
            </a:pPr>
            <a:r>
              <a:rPr lang="en-GB" b="1" dirty="0">
                <a:solidFill>
                  <a:schemeClr val="bg1"/>
                </a:solidFill>
              </a:rPr>
              <a:t>CASE 2: </a:t>
            </a:r>
            <a:r>
              <a:rPr lang="en-GB" dirty="0">
                <a:solidFill>
                  <a:schemeClr val="bg1"/>
                </a:solidFill>
              </a:rPr>
              <a:t>A man from Kerry was supported to contact NAS. He had a bank account with a ‘named carer’ from his service named on the account. This carer had left the service for a new job. When the man and his service approached the bank they were told another carer would need to be named and the account would be frozen until then. </a:t>
            </a:r>
          </a:p>
          <a:p>
            <a:pPr marL="0" indent="0">
              <a:buNone/>
            </a:pPr>
            <a:r>
              <a:rPr lang="en-GB" b="1" dirty="0">
                <a:solidFill>
                  <a:schemeClr val="bg1"/>
                </a:solidFill>
              </a:rPr>
              <a:t>– Presumption of Capacity?</a:t>
            </a:r>
            <a:endParaRPr lang="en-IE" b="1" dirty="0">
              <a:solidFill>
                <a:schemeClr val="bg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spTree>
    <p:extLst>
      <p:ext uri="{BB962C8B-B14F-4D97-AF65-F5344CB8AC3E}">
        <p14:creationId xmlns:p14="http://schemas.microsoft.com/office/powerpoint/2010/main" val="34056989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AC2A-5073-3349-709D-5A951FCF5C46}"/>
              </a:ext>
            </a:extLst>
          </p:cNvPr>
          <p:cNvSpPr>
            <a:spLocks noGrp="1"/>
          </p:cNvSpPr>
          <p:nvPr>
            <p:ph type="title"/>
          </p:nvPr>
        </p:nvSpPr>
        <p:spPr/>
        <p:txBody>
          <a:bodyPr>
            <a:normAutofit/>
          </a:bodyPr>
          <a:lstStyle/>
          <a:p>
            <a:r>
              <a:rPr lang="en-IE" sz="2800" dirty="0">
                <a:solidFill>
                  <a:schemeClr val="bg1"/>
                </a:solidFill>
              </a:rPr>
              <a:t>CASE EXAMPLE-Shona</a:t>
            </a:r>
          </a:p>
        </p:txBody>
      </p:sp>
      <p:sp>
        <p:nvSpPr>
          <p:cNvPr id="3" name="Content Placeholder 2">
            <a:extLst>
              <a:ext uri="{FF2B5EF4-FFF2-40B4-BE49-F238E27FC236}">
                <a16:creationId xmlns:a16="http://schemas.microsoft.com/office/drawing/2014/main" id="{4635042E-C318-67FA-6905-01B4F4AA866D}"/>
              </a:ext>
            </a:extLst>
          </p:cNvPr>
          <p:cNvSpPr>
            <a:spLocks noGrp="1"/>
          </p:cNvSpPr>
          <p:nvPr>
            <p:ph idx="1"/>
          </p:nvPr>
        </p:nvSpPr>
        <p:spPr>
          <a:xfrm>
            <a:off x="838200" y="1306286"/>
            <a:ext cx="10515600" cy="4870677"/>
          </a:xfrm>
        </p:spPr>
        <p:txBody>
          <a:bodyPr vert="horz" lIns="91440" tIns="45720" rIns="91440" bIns="45720" rtlCol="0" anchor="t">
            <a:noAutofit/>
          </a:bodyPr>
          <a:lstStyle/>
          <a:p>
            <a:r>
              <a:rPr lang="en-IE" sz="1600" dirty="0">
                <a:solidFill>
                  <a:schemeClr val="bg1"/>
                </a:solidFill>
              </a:rPr>
              <a:t>Shona is a young lady with autism who ended up very suddenly in an emergency out of home situation and requiring a residential placement. The advocate met with Shona many times and quickly identified that one of the biggest considerations and source of security for Shona was her day service. She didn’t mind not living with her family as long as she could continue her day service.</a:t>
            </a:r>
            <a:endParaRPr lang="en-US" dirty="0">
              <a:solidFill>
                <a:schemeClr val="bg1"/>
              </a:solidFill>
            </a:endParaRPr>
          </a:p>
          <a:p>
            <a:r>
              <a:rPr lang="en-IE" sz="1600" dirty="0">
                <a:solidFill>
                  <a:schemeClr val="bg1"/>
                </a:solidFill>
                <a:ea typeface="Calibri"/>
                <a:cs typeface="Calibri"/>
              </a:rPr>
              <a:t>The HSE advised that the only option available would be an out of county placement and it was known that this was not what Shona wanted. Senior HSE professionals advised Shona's parents to get a Co Decision making arrangement in place so that they could make the decision that Shona should move to this placement.</a:t>
            </a:r>
          </a:p>
          <a:p>
            <a:r>
              <a:rPr lang="en-IE" sz="1600" dirty="0">
                <a:solidFill>
                  <a:schemeClr val="bg1"/>
                </a:solidFill>
              </a:rPr>
              <a:t>Advocate sought to clarify the error of this information and also sought to establish Shona’s right to make her own decision around where she lives. It was fairly apparent that if the matter went to a court for a DMRO, that a functional capacity assessment would not support the order, which is presumably why a co decision making agreement was being put forward. </a:t>
            </a:r>
            <a:endParaRPr lang="en-IE" sz="1600" dirty="0">
              <a:solidFill>
                <a:schemeClr val="bg1"/>
              </a:solidFill>
              <a:ea typeface="Calibri"/>
              <a:cs typeface="Calibri"/>
            </a:endParaRPr>
          </a:p>
          <a:p>
            <a:r>
              <a:rPr lang="en-IE" sz="1600" dirty="0">
                <a:solidFill>
                  <a:schemeClr val="bg1"/>
                </a:solidFill>
              </a:rPr>
              <a:t>The advocate was able to establish that Shona did not want a Co-Decision Making Agreement, nor would she have wanted her parents to be Co Decision Makers. </a:t>
            </a:r>
            <a:endParaRPr lang="en-IE" sz="1600" dirty="0">
              <a:solidFill>
                <a:schemeClr val="bg1"/>
              </a:solidFill>
              <a:ea typeface="Calibri"/>
              <a:cs typeface="Calibri"/>
            </a:endParaRPr>
          </a:p>
          <a:p>
            <a:r>
              <a:rPr lang="en-IE" sz="1600" dirty="0">
                <a:solidFill>
                  <a:schemeClr val="bg1"/>
                </a:solidFill>
              </a:rPr>
              <a:t>Shona was also very clear that she would not consent to an out of county move.</a:t>
            </a:r>
            <a:endParaRPr lang="en-IE" sz="1600" dirty="0">
              <a:solidFill>
                <a:schemeClr val="bg1"/>
              </a:solidFill>
              <a:ea typeface="Calibri"/>
              <a:cs typeface="Calibri"/>
            </a:endParaRPr>
          </a:p>
          <a:p>
            <a:r>
              <a:rPr lang="en-IE" sz="1600" dirty="0">
                <a:solidFill>
                  <a:schemeClr val="bg1"/>
                </a:solidFill>
              </a:rPr>
              <a:t>Shona was eventually supported with an appropriate placement option that allowed her to continue to attend her day service. </a:t>
            </a:r>
            <a:endParaRPr lang="en-IE" sz="1600" dirty="0">
              <a:solidFill>
                <a:schemeClr val="bg1"/>
              </a:solidFill>
              <a:ea typeface="Calibri"/>
              <a:cs typeface="Calibri"/>
            </a:endParaRPr>
          </a:p>
          <a:p>
            <a:r>
              <a:rPr lang="en-IE" sz="1600" dirty="0">
                <a:solidFill>
                  <a:schemeClr val="bg1"/>
                </a:solidFill>
              </a:rPr>
              <a:t>It took some time after the move to ensure that Shona’s decision making rights were being upheld and also to keep challenging the narrative that her parents now held that they could arrange a Co-Decision making agreement and become decision makers. </a:t>
            </a:r>
            <a:endParaRPr lang="en-IE" sz="1600" dirty="0">
              <a:solidFill>
                <a:schemeClr val="bg1"/>
              </a:solidFill>
              <a:ea typeface="Calibri"/>
              <a:cs typeface="Calibri"/>
            </a:endParaRPr>
          </a:p>
        </p:txBody>
      </p:sp>
    </p:spTree>
    <p:extLst>
      <p:ext uri="{BB962C8B-B14F-4D97-AF65-F5344CB8AC3E}">
        <p14:creationId xmlns:p14="http://schemas.microsoft.com/office/powerpoint/2010/main" val="24524792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22AD3-2DCC-A74A-960A-DAD48069695C}"/>
              </a:ext>
            </a:extLst>
          </p:cNvPr>
          <p:cNvSpPr>
            <a:spLocks noGrp="1"/>
          </p:cNvSpPr>
          <p:nvPr>
            <p:ph type="title"/>
          </p:nvPr>
        </p:nvSpPr>
        <p:spPr/>
        <p:txBody>
          <a:bodyPr/>
          <a:lstStyle/>
          <a:p>
            <a:r>
              <a:rPr lang="en-IE" dirty="0">
                <a:solidFill>
                  <a:schemeClr val="bg1"/>
                </a:solidFill>
              </a:rPr>
              <a:t>Case example Brendan</a:t>
            </a:r>
          </a:p>
        </p:txBody>
      </p:sp>
      <p:sp>
        <p:nvSpPr>
          <p:cNvPr id="3" name="Content Placeholder 2">
            <a:extLst>
              <a:ext uri="{FF2B5EF4-FFF2-40B4-BE49-F238E27FC236}">
                <a16:creationId xmlns:a16="http://schemas.microsoft.com/office/drawing/2014/main" id="{21CFE6E2-968F-D2FC-FE1B-D789DE49ECA7}"/>
              </a:ext>
            </a:extLst>
          </p:cNvPr>
          <p:cNvSpPr>
            <a:spLocks noGrp="1"/>
          </p:cNvSpPr>
          <p:nvPr>
            <p:ph idx="1"/>
          </p:nvPr>
        </p:nvSpPr>
        <p:spPr>
          <a:xfrm>
            <a:off x="838200" y="1545771"/>
            <a:ext cx="10515600" cy="4925106"/>
          </a:xfrm>
        </p:spPr>
        <p:txBody>
          <a:bodyPr vert="horz" lIns="91440" tIns="45720" rIns="91440" bIns="45720" rtlCol="0" anchor="t">
            <a:normAutofit/>
          </a:bodyPr>
          <a:lstStyle/>
          <a:p>
            <a:r>
              <a:rPr lang="en-IE" dirty="0">
                <a:solidFill>
                  <a:schemeClr val="bg1"/>
                </a:solidFill>
                <a:ea typeface="Calibri"/>
                <a:cs typeface="Calibri"/>
              </a:rPr>
              <a:t>Brendan has an Acquired Brain Injury. He is living somewhere inappropriate and unable to meet his needs.</a:t>
            </a:r>
          </a:p>
          <a:p>
            <a:r>
              <a:rPr lang="en-IE" dirty="0">
                <a:solidFill>
                  <a:schemeClr val="bg1"/>
                </a:solidFill>
                <a:ea typeface="Calibri"/>
                <a:cs typeface="Calibri"/>
              </a:rPr>
              <a:t>An advocate has been working with Brendan about trying to arrange a move to somewhere more suitable.</a:t>
            </a:r>
          </a:p>
          <a:p>
            <a:r>
              <a:rPr lang="en-IE" dirty="0">
                <a:solidFill>
                  <a:schemeClr val="bg1"/>
                </a:solidFill>
                <a:ea typeface="Calibri"/>
                <a:cs typeface="Calibri"/>
              </a:rPr>
              <a:t>In the middle of this his relative applied for a DMRO and applied to be a decision maker.</a:t>
            </a:r>
          </a:p>
          <a:p>
            <a:r>
              <a:rPr lang="en-IE" dirty="0">
                <a:solidFill>
                  <a:schemeClr val="bg1"/>
                </a:solidFill>
                <a:ea typeface="Calibri"/>
                <a:cs typeface="Calibri"/>
              </a:rPr>
              <a:t>Brendan did not want a DMRO but would like assistance with decision making and has asked for a Co decision making agreement and not to have their relative involved. They selected someone else. </a:t>
            </a:r>
          </a:p>
          <a:p>
            <a:pPr marL="0" indent="0">
              <a:buNone/>
            </a:pPr>
            <a:r>
              <a:rPr lang="en-IE" dirty="0">
                <a:solidFill>
                  <a:schemeClr val="bg1"/>
                </a:solidFill>
                <a:ea typeface="Calibri"/>
                <a:cs typeface="Calibri"/>
              </a:rPr>
              <a:t>The Judge agreed to this and the advocate is now supporting the person to set up their Co Decision Making Agreement</a:t>
            </a:r>
          </a:p>
        </p:txBody>
      </p:sp>
    </p:spTree>
    <p:extLst>
      <p:ext uri="{BB962C8B-B14F-4D97-AF65-F5344CB8AC3E}">
        <p14:creationId xmlns:p14="http://schemas.microsoft.com/office/powerpoint/2010/main" val="1676604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129BD-ED8B-AFDB-6E51-4CB7F825C5F5}"/>
              </a:ext>
            </a:extLst>
          </p:cNvPr>
          <p:cNvSpPr>
            <a:spLocks noGrp="1"/>
          </p:cNvSpPr>
          <p:nvPr>
            <p:ph type="title"/>
          </p:nvPr>
        </p:nvSpPr>
        <p:spPr/>
        <p:txBody>
          <a:bodyPr/>
          <a:lstStyle/>
          <a:p>
            <a:r>
              <a:rPr lang="en-IE" dirty="0">
                <a:solidFill>
                  <a:schemeClr val="bg1"/>
                </a:solidFill>
              </a:rPr>
              <a:t>CASE EXAMPLE: Margaret</a:t>
            </a:r>
          </a:p>
        </p:txBody>
      </p:sp>
      <p:sp>
        <p:nvSpPr>
          <p:cNvPr id="3" name="Content Placeholder 2">
            <a:extLst>
              <a:ext uri="{FF2B5EF4-FFF2-40B4-BE49-F238E27FC236}">
                <a16:creationId xmlns:a16="http://schemas.microsoft.com/office/drawing/2014/main" id="{6F18F32C-361C-01E1-E730-8578485C249F}"/>
              </a:ext>
            </a:extLst>
          </p:cNvPr>
          <p:cNvSpPr>
            <a:spLocks noGrp="1"/>
          </p:cNvSpPr>
          <p:nvPr>
            <p:ph idx="1"/>
          </p:nvPr>
        </p:nvSpPr>
        <p:spPr/>
        <p:txBody>
          <a:bodyPr vert="horz" lIns="91440" tIns="45720" rIns="91440" bIns="45720" rtlCol="0" anchor="t">
            <a:normAutofit fontScale="62500" lnSpcReduction="20000"/>
          </a:bodyPr>
          <a:lstStyle/>
          <a:p>
            <a:r>
              <a:rPr lang="en-IE" dirty="0">
                <a:solidFill>
                  <a:schemeClr val="bg1"/>
                </a:solidFill>
              </a:rPr>
              <a:t>Margaret has a history of mental health issues and is supported by the mental health services.</a:t>
            </a:r>
          </a:p>
          <a:p>
            <a:r>
              <a:rPr lang="en-IE" dirty="0">
                <a:solidFill>
                  <a:schemeClr val="bg1"/>
                </a:solidFill>
              </a:rPr>
              <a:t>Margaret agreed to the sale of her home as she expects to never live there again as she is very happy with the residential house she is living in.</a:t>
            </a:r>
            <a:endParaRPr lang="en-IE" dirty="0">
              <a:solidFill>
                <a:schemeClr val="bg1"/>
              </a:solidFill>
              <a:ea typeface="Calibri"/>
              <a:cs typeface="Calibri"/>
            </a:endParaRPr>
          </a:p>
          <a:p>
            <a:r>
              <a:rPr lang="en-IE" dirty="0">
                <a:solidFill>
                  <a:schemeClr val="bg1"/>
                </a:solidFill>
              </a:rPr>
              <a:t>A DMRO was sought specifically to support Margaret around the large amount of money she was going to receive.</a:t>
            </a:r>
          </a:p>
          <a:p>
            <a:r>
              <a:rPr lang="en-IE" dirty="0">
                <a:solidFill>
                  <a:schemeClr val="bg1"/>
                </a:solidFill>
              </a:rPr>
              <a:t>NAS was contacted to say that the Judge in the case wanted NAS to do a report.</a:t>
            </a:r>
          </a:p>
          <a:p>
            <a:r>
              <a:rPr lang="en-IE" dirty="0">
                <a:solidFill>
                  <a:schemeClr val="bg1"/>
                </a:solidFill>
              </a:rPr>
              <a:t>The NAS advocate indicated they wouldn’t do a report but would complete an enquiry process.</a:t>
            </a:r>
            <a:endParaRPr lang="en-IE" dirty="0">
              <a:solidFill>
                <a:schemeClr val="bg1"/>
              </a:solidFill>
              <a:ea typeface="Calibri"/>
              <a:cs typeface="Calibri"/>
            </a:endParaRPr>
          </a:p>
          <a:p>
            <a:r>
              <a:rPr lang="en-IE" dirty="0">
                <a:solidFill>
                  <a:schemeClr val="bg1"/>
                </a:solidFill>
              </a:rPr>
              <a:t>The advocate was able to establish with Margaret that she was comfortable with the process. She herself identified that she would need support with managing such a large amount of money. The advocate was able to establish that Margaret had legal representation and also good support from her mental health team. She understood the various stages of the process. However she did have strong views on what she would like to use some of her money for. The advocate was able to complete a will and preference document outlining her wishes which included arrangements for her funeral(purchasing a burial plot) and prepaying her funeral. This was something she had not raised with anyone before. The advocate agreed to provide this list to the court to inform the DMR when appointed. </a:t>
            </a:r>
            <a:endParaRPr lang="en-IE" dirty="0">
              <a:solidFill>
                <a:schemeClr val="bg1"/>
              </a:solidFill>
              <a:ea typeface="Calibri"/>
              <a:cs typeface="Calibri"/>
            </a:endParaRPr>
          </a:p>
          <a:p>
            <a:r>
              <a:rPr lang="en-IE" dirty="0">
                <a:solidFill>
                  <a:schemeClr val="bg1"/>
                </a:solidFill>
              </a:rPr>
              <a:t>The advocate was able to advise Margaret on the role of the DMR and how important it is that her will and preference is considered. The advocate was able to explain the complaints process if Margaret is unhappy with how things are going and able to assure Margaret of the role of advocacy in assisting her if needed. </a:t>
            </a:r>
            <a:endParaRPr lang="en-IE" dirty="0">
              <a:solidFill>
                <a:schemeClr val="bg1"/>
              </a:solidFill>
              <a:ea typeface="Calibri"/>
              <a:cs typeface="Calibri"/>
            </a:endParaRPr>
          </a:p>
          <a:p>
            <a:endParaRPr lang="en-IE" dirty="0">
              <a:solidFill>
                <a:schemeClr val="bg1"/>
              </a:solidFill>
            </a:endParaRPr>
          </a:p>
          <a:p>
            <a:endParaRPr lang="en-IE" dirty="0">
              <a:solidFill>
                <a:schemeClr val="bg1"/>
              </a:solidFill>
            </a:endParaRPr>
          </a:p>
          <a:p>
            <a:endParaRPr lang="en-IE" dirty="0">
              <a:solidFill>
                <a:schemeClr val="bg1"/>
              </a:solidFill>
            </a:endParaRPr>
          </a:p>
        </p:txBody>
      </p:sp>
    </p:spTree>
    <p:extLst>
      <p:ext uri="{BB962C8B-B14F-4D97-AF65-F5344CB8AC3E}">
        <p14:creationId xmlns:p14="http://schemas.microsoft.com/office/powerpoint/2010/main" val="8206735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3F8FB-2240-EF81-541F-29D7C3A128F3}"/>
              </a:ext>
            </a:extLst>
          </p:cNvPr>
          <p:cNvSpPr>
            <a:spLocks noGrp="1"/>
          </p:cNvSpPr>
          <p:nvPr>
            <p:ph type="title"/>
          </p:nvPr>
        </p:nvSpPr>
        <p:spPr/>
        <p:txBody>
          <a:bodyPr/>
          <a:lstStyle/>
          <a:p>
            <a:r>
              <a:rPr lang="en-IE" dirty="0">
                <a:solidFill>
                  <a:schemeClr val="bg1"/>
                </a:solidFill>
              </a:rPr>
              <a:t>More Information on ADCMA (ADM)</a:t>
            </a:r>
          </a:p>
        </p:txBody>
      </p:sp>
      <p:sp>
        <p:nvSpPr>
          <p:cNvPr id="3" name="Content Placeholder 2">
            <a:extLst>
              <a:ext uri="{FF2B5EF4-FFF2-40B4-BE49-F238E27FC236}">
                <a16:creationId xmlns:a16="http://schemas.microsoft.com/office/drawing/2014/main" id="{D1A18CBF-9E21-C4E1-80F4-714C1C6AD274}"/>
              </a:ext>
            </a:extLst>
          </p:cNvPr>
          <p:cNvSpPr>
            <a:spLocks noGrp="1"/>
          </p:cNvSpPr>
          <p:nvPr>
            <p:ph idx="1"/>
          </p:nvPr>
        </p:nvSpPr>
        <p:spPr/>
        <p:txBody>
          <a:bodyPr/>
          <a:lstStyle/>
          <a:p>
            <a:pPr marL="0" indent="0">
              <a:buNone/>
            </a:pPr>
            <a:r>
              <a:rPr lang="en-IE" dirty="0">
                <a:solidFill>
                  <a:schemeClr val="bg1"/>
                </a:solidFill>
              </a:rPr>
              <a:t>Decision Support Service: </a:t>
            </a:r>
            <a:r>
              <a:rPr lang="en-GB" dirty="0">
                <a:hlinkClick r:id="rId2"/>
              </a:rPr>
              <a:t>Welcome to the Decision Support Service website | Decision Support Service</a:t>
            </a:r>
            <a:endParaRPr lang="en-GB" dirty="0"/>
          </a:p>
          <a:p>
            <a:pPr marL="0" indent="0">
              <a:buNone/>
            </a:pPr>
            <a:endParaRPr lang="en-GB" dirty="0">
              <a:solidFill>
                <a:schemeClr val="bg1"/>
              </a:solidFill>
            </a:endParaRPr>
          </a:p>
          <a:p>
            <a:pPr marL="0" indent="0">
              <a:buNone/>
            </a:pPr>
            <a:endParaRPr lang="en-IE" dirty="0">
              <a:solidFill>
                <a:schemeClr val="bg1"/>
              </a:solidFill>
            </a:endParaRPr>
          </a:p>
        </p:txBody>
      </p:sp>
      <p:pic>
        <p:nvPicPr>
          <p:cNvPr id="5" name="Picture 4">
            <a:extLst>
              <a:ext uri="{FF2B5EF4-FFF2-40B4-BE49-F238E27FC236}">
                <a16:creationId xmlns:a16="http://schemas.microsoft.com/office/drawing/2014/main" id="{402A45D9-C4CF-3595-F4E7-C29090CA753C}"/>
              </a:ext>
            </a:extLst>
          </p:cNvPr>
          <p:cNvPicPr>
            <a:picLocks noChangeAspect="1"/>
          </p:cNvPicPr>
          <p:nvPr/>
        </p:nvPicPr>
        <p:blipFill>
          <a:blip r:embed="rId3"/>
          <a:stretch>
            <a:fillRect/>
          </a:stretch>
        </p:blipFill>
        <p:spPr>
          <a:xfrm>
            <a:off x="6309790" y="2377470"/>
            <a:ext cx="4757414" cy="2183644"/>
          </a:xfrm>
          <a:prstGeom prst="rect">
            <a:avLst/>
          </a:prstGeom>
        </p:spPr>
      </p:pic>
    </p:spTree>
    <p:extLst>
      <p:ext uri="{BB962C8B-B14F-4D97-AF65-F5344CB8AC3E}">
        <p14:creationId xmlns:p14="http://schemas.microsoft.com/office/powerpoint/2010/main" val="3292425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7BF59-968F-1734-08B3-5458927F418D}"/>
              </a:ext>
            </a:extLst>
          </p:cNvPr>
          <p:cNvSpPr>
            <a:spLocks noGrp="1"/>
          </p:cNvSpPr>
          <p:nvPr>
            <p:ph type="title"/>
          </p:nvPr>
        </p:nvSpPr>
        <p:spPr/>
        <p:txBody>
          <a:bodyPr/>
          <a:lstStyle/>
          <a:p>
            <a:r>
              <a:rPr lang="en-IE" dirty="0">
                <a:solidFill>
                  <a:schemeClr val="bg1"/>
                </a:solidFill>
              </a:rPr>
              <a:t>Supports around entitlements and budgeting supports</a:t>
            </a:r>
          </a:p>
        </p:txBody>
      </p:sp>
      <p:sp>
        <p:nvSpPr>
          <p:cNvPr id="3" name="Content Placeholder 2">
            <a:extLst>
              <a:ext uri="{FF2B5EF4-FFF2-40B4-BE49-F238E27FC236}">
                <a16:creationId xmlns:a16="http://schemas.microsoft.com/office/drawing/2014/main" id="{CD021C8B-94FD-C958-A376-1567C939E75D}"/>
              </a:ext>
            </a:extLst>
          </p:cNvPr>
          <p:cNvSpPr>
            <a:spLocks noGrp="1"/>
          </p:cNvSpPr>
          <p:nvPr>
            <p:ph idx="1"/>
          </p:nvPr>
        </p:nvSpPr>
        <p:spPr/>
        <p:txBody>
          <a:bodyPr/>
          <a:lstStyle/>
          <a:p>
            <a:pPr marL="0" indent="0">
              <a:buNone/>
            </a:pPr>
            <a:r>
              <a:rPr lang="en-IE" dirty="0">
                <a:solidFill>
                  <a:schemeClr val="bg1"/>
                </a:solidFill>
              </a:rPr>
              <a:t>Citizens Information Service </a:t>
            </a:r>
            <a:r>
              <a:rPr lang="en-IE" dirty="0">
                <a:hlinkClick r:id="rId2"/>
              </a:rPr>
              <a:t>Home</a:t>
            </a:r>
            <a:endParaRPr lang="en-IE" dirty="0"/>
          </a:p>
          <a:p>
            <a:pPr marL="0" indent="0">
              <a:buNone/>
            </a:pPr>
            <a:endParaRPr lang="en-IE" dirty="0">
              <a:solidFill>
                <a:schemeClr val="bg1"/>
              </a:solidFill>
            </a:endParaRPr>
          </a:p>
        </p:txBody>
      </p:sp>
      <p:pic>
        <p:nvPicPr>
          <p:cNvPr id="5" name="Picture 4">
            <a:extLst>
              <a:ext uri="{FF2B5EF4-FFF2-40B4-BE49-F238E27FC236}">
                <a16:creationId xmlns:a16="http://schemas.microsoft.com/office/drawing/2014/main" id="{E51807F0-E583-6C7C-0C84-76774B05553F}"/>
              </a:ext>
            </a:extLst>
          </p:cNvPr>
          <p:cNvPicPr>
            <a:picLocks noChangeAspect="1"/>
          </p:cNvPicPr>
          <p:nvPr/>
        </p:nvPicPr>
        <p:blipFill>
          <a:blip r:embed="rId3"/>
          <a:stretch>
            <a:fillRect/>
          </a:stretch>
        </p:blipFill>
        <p:spPr>
          <a:xfrm>
            <a:off x="6096000" y="1803477"/>
            <a:ext cx="5160473" cy="2169810"/>
          </a:xfrm>
          <a:prstGeom prst="rect">
            <a:avLst/>
          </a:prstGeom>
        </p:spPr>
      </p:pic>
      <p:sp>
        <p:nvSpPr>
          <p:cNvPr id="6" name="TextBox 5">
            <a:extLst>
              <a:ext uri="{FF2B5EF4-FFF2-40B4-BE49-F238E27FC236}">
                <a16:creationId xmlns:a16="http://schemas.microsoft.com/office/drawing/2014/main" id="{00CE9C9C-44E3-D2F7-55E1-84C127AA76F6}"/>
              </a:ext>
            </a:extLst>
          </p:cNvPr>
          <p:cNvSpPr txBox="1"/>
          <p:nvPr/>
        </p:nvSpPr>
        <p:spPr>
          <a:xfrm>
            <a:off x="609600" y="5519057"/>
            <a:ext cx="4071257" cy="523220"/>
          </a:xfrm>
          <a:prstGeom prst="rect">
            <a:avLst/>
          </a:prstGeom>
          <a:noFill/>
        </p:spPr>
        <p:txBody>
          <a:bodyPr wrap="square" rtlCol="0">
            <a:spAutoFit/>
          </a:bodyPr>
          <a:lstStyle/>
          <a:p>
            <a:r>
              <a:rPr lang="en-IE" sz="2800" dirty="0">
                <a:solidFill>
                  <a:schemeClr val="bg1"/>
                </a:solidFill>
              </a:rPr>
              <a:t>MABS www.mabs.ie</a:t>
            </a:r>
          </a:p>
        </p:txBody>
      </p:sp>
      <p:pic>
        <p:nvPicPr>
          <p:cNvPr id="8" name="Picture 7">
            <a:extLst>
              <a:ext uri="{FF2B5EF4-FFF2-40B4-BE49-F238E27FC236}">
                <a16:creationId xmlns:a16="http://schemas.microsoft.com/office/drawing/2014/main" id="{5DA432A9-A608-9B6D-74F5-C1B4BDC40CBC}"/>
              </a:ext>
            </a:extLst>
          </p:cNvPr>
          <p:cNvPicPr>
            <a:picLocks noChangeAspect="1"/>
          </p:cNvPicPr>
          <p:nvPr/>
        </p:nvPicPr>
        <p:blipFill>
          <a:blip r:embed="rId4"/>
          <a:stretch>
            <a:fillRect/>
          </a:stretch>
        </p:blipFill>
        <p:spPr>
          <a:xfrm>
            <a:off x="3580374" y="3048377"/>
            <a:ext cx="2658165" cy="3591908"/>
          </a:xfrm>
          <a:prstGeom prst="rect">
            <a:avLst/>
          </a:prstGeom>
        </p:spPr>
      </p:pic>
    </p:spTree>
    <p:extLst>
      <p:ext uri="{BB962C8B-B14F-4D97-AF65-F5344CB8AC3E}">
        <p14:creationId xmlns:p14="http://schemas.microsoft.com/office/powerpoint/2010/main" val="29973516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4709" y="284847"/>
            <a:ext cx="2397486" cy="81503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609" y="284847"/>
            <a:ext cx="1027111" cy="1073563"/>
          </a:xfrm>
          <a:prstGeom prst="rect">
            <a:avLst/>
          </a:prstGeom>
        </p:spPr>
      </p:pic>
      <p:pic>
        <p:nvPicPr>
          <p:cNvPr id="5" name="Picture 4" descr="Two men sitting at a table&#10;&#10;Description automatically generated">
            <a:extLst>
              <a:ext uri="{FF2B5EF4-FFF2-40B4-BE49-F238E27FC236}">
                <a16:creationId xmlns:a16="http://schemas.microsoft.com/office/drawing/2014/main" id="{3FAC2C39-498A-9D0E-AA39-DA33890BBD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725" y="3991607"/>
            <a:ext cx="2915528" cy="2116109"/>
          </a:xfrm>
          <a:prstGeom prst="rect">
            <a:avLst/>
          </a:prstGeom>
        </p:spPr>
      </p:pic>
      <p:sp>
        <p:nvSpPr>
          <p:cNvPr id="3" name="TextBox 2"/>
          <p:cNvSpPr txBox="1"/>
          <p:nvPr/>
        </p:nvSpPr>
        <p:spPr>
          <a:xfrm>
            <a:off x="1853034" y="2036023"/>
            <a:ext cx="9157855" cy="954107"/>
          </a:xfrm>
          <a:prstGeom prst="rect">
            <a:avLst/>
          </a:prstGeom>
          <a:noFill/>
        </p:spPr>
        <p:txBody>
          <a:bodyPr wrap="square" rtlCol="0">
            <a:spAutoFit/>
          </a:bodyPr>
          <a:lstStyle/>
          <a:p>
            <a:pPr algn="ctr"/>
            <a:r>
              <a:rPr lang="en-US" sz="5600" b="1" dirty="0">
                <a:solidFill>
                  <a:schemeClr val="bg1"/>
                </a:solidFill>
              </a:rPr>
              <a:t>Questions?</a:t>
            </a:r>
            <a:endParaRPr lang="en-IE" sz="5600" b="1" dirty="0">
              <a:solidFill>
                <a:schemeClr val="bg1"/>
              </a:solidFill>
            </a:endParaRPr>
          </a:p>
        </p:txBody>
      </p:sp>
    </p:spTree>
    <p:extLst>
      <p:ext uri="{BB962C8B-B14F-4D97-AF65-F5344CB8AC3E}">
        <p14:creationId xmlns:p14="http://schemas.microsoft.com/office/powerpoint/2010/main" val="2506406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Hive_PinnedDoc xmlns="172d1904-616e-4cd6-9c85-51c3a95a941c">false</Hive_PinnedDoc>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Hive Document" ma:contentTypeID="0x01010069E366FF22784FC59E3CD917E37BB45200240E5E9F127CE14F8BA46FC446E6DFC5" ma:contentTypeVersion="4" ma:contentTypeDescription="" ma:contentTypeScope="" ma:versionID="15ab40feffef8098a0ffb694bd2d9f5d">
  <xsd:schema xmlns:xsd="http://www.w3.org/2001/XMLSchema" xmlns:xs="http://www.w3.org/2001/XMLSchema" xmlns:p="http://schemas.microsoft.com/office/2006/metadata/properties" xmlns:ns2="172d1904-616e-4cd6-9c85-51c3a95a941c" targetNamespace="http://schemas.microsoft.com/office/2006/metadata/properties" ma:root="true" ma:fieldsID="7cbec16f548bed8a447b22d41338ea46" ns2:_="">
    <xsd:import namespace="172d1904-616e-4cd6-9c85-51c3a95a941c"/>
    <xsd:element name="properties">
      <xsd:complexType>
        <xsd:sequence>
          <xsd:element name="documentManagement">
            <xsd:complexType>
              <xsd:all>
                <xsd:element ref="ns2:Hive_PinnedDo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2d1904-616e-4cd6-9c85-51c3a95a941c" elementFormDefault="qualified">
    <xsd:import namespace="http://schemas.microsoft.com/office/2006/documentManagement/types"/>
    <xsd:import namespace="http://schemas.microsoft.com/office/infopath/2007/PartnerControls"/>
    <xsd:element name="Hive_PinnedDoc" ma:index="8" nillable="true" ma:displayName="Pinned Document" ma:default="false" ma:internalName="Hive_PinnedDoc">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6663A0-C50F-4E6F-A832-9B9F71818D85}">
  <ds:schemaRefs>
    <ds:schemaRef ds:uri="http://schemas.openxmlformats.org/package/2006/metadata/core-properties"/>
    <ds:schemaRef ds:uri="http://purl.org/dc/terms/"/>
    <ds:schemaRef ds:uri="http://purl.org/dc/dcmitype/"/>
    <ds:schemaRef ds:uri="http://purl.org/dc/elements/1.1/"/>
    <ds:schemaRef ds:uri="172d1904-616e-4cd6-9c85-51c3a95a941c"/>
    <ds:schemaRef ds:uri="http://schemas.microsoft.com/office/2006/documentManagement/type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5C3117C-773D-4EEA-A977-9D831FC10491}">
  <ds:schemaRefs>
    <ds:schemaRef ds:uri="http://schemas.microsoft.com/sharepoint/v3/contenttype/forms"/>
  </ds:schemaRefs>
</ds:datastoreItem>
</file>

<file path=customXml/itemProps3.xml><?xml version="1.0" encoding="utf-8"?>
<ds:datastoreItem xmlns:ds="http://schemas.openxmlformats.org/officeDocument/2006/customXml" ds:itemID="{294B632B-66F9-4794-AB3C-3EF20AF5A8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2d1904-616e-4cd6-9c85-51c3a95a94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4190</TotalTime>
  <Words>3460</Words>
  <Application>Microsoft Office PowerPoint</Application>
  <PresentationFormat>Widescreen</PresentationFormat>
  <Paragraphs>332</Paragraphs>
  <Slides>49</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Calibri Light</vt:lpstr>
      <vt:lpstr>KohinoorBangla-Bold</vt:lpstr>
      <vt:lpstr>Wingdings</vt:lpstr>
      <vt:lpstr>Office Theme</vt:lpstr>
      <vt:lpstr>PowerPoint Presentation</vt:lpstr>
      <vt:lpstr>Overview</vt:lpstr>
      <vt:lpstr>PowerPoint Presentation</vt:lpstr>
      <vt:lpstr>PowerPoint Presentation</vt:lpstr>
      <vt:lpstr>PowerPoint Presentation</vt:lpstr>
      <vt:lpstr>The basis for advocacy</vt:lpstr>
      <vt:lpstr>PowerPoint Presentation</vt:lpstr>
      <vt:lpstr>Those NAS Supports (2023)</vt:lpstr>
      <vt:lpstr>PowerPoint Presentation</vt:lpstr>
      <vt:lpstr>Key Highlights (2023)</vt:lpstr>
      <vt:lpstr>PowerPoint Presentation</vt:lpstr>
      <vt:lpstr>PowerPoint Presentation</vt:lpstr>
      <vt:lpstr>PowerPoint Presentation</vt:lpstr>
      <vt:lpstr>PowerPoint Presentation</vt:lpstr>
      <vt:lpstr>NAS Casework - Susan</vt:lpstr>
      <vt:lpstr>NAS Casework - Susan</vt:lpstr>
      <vt:lpstr>PowerPoint Presentation</vt:lpstr>
      <vt:lpstr>NAS Casework - John</vt:lpstr>
      <vt:lpstr>NAS Casework - John</vt:lpstr>
      <vt:lpstr>Something to remember</vt:lpstr>
      <vt:lpstr>PowerPoint Presentation</vt:lpstr>
      <vt:lpstr>PowerPoint Presentation</vt:lpstr>
      <vt:lpstr> NAS SOCIAL POLICY PAPER  #NAShortchanged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Decision Making </vt:lpstr>
      <vt:lpstr>Provisions of the ADMA</vt:lpstr>
      <vt:lpstr>Functional capacity </vt:lpstr>
      <vt:lpstr>PowerPoint Presentation</vt:lpstr>
      <vt:lpstr>PowerPoint Presentation</vt:lpstr>
      <vt:lpstr>PowerPoint Presentation</vt:lpstr>
      <vt:lpstr>PowerPoint Presentation</vt:lpstr>
      <vt:lpstr>Ways NAS Advocates support the ADM Process</vt:lpstr>
      <vt:lpstr>Common Challenges NAS advocates encounter</vt:lpstr>
      <vt:lpstr>Challenges contd</vt:lpstr>
      <vt:lpstr>Sample NAS referrals</vt:lpstr>
      <vt:lpstr>CASE EXAMPLE-Shona</vt:lpstr>
      <vt:lpstr>Case example Brendan</vt:lpstr>
      <vt:lpstr>CASE EXAMPLE: Margaret</vt:lpstr>
      <vt:lpstr>More Information on ADCMA (ADM)</vt:lpstr>
      <vt:lpstr>Supports around entitlements and budgeting supports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Meany</dc:creator>
  <cp:lastModifiedBy>Mary Carroll</cp:lastModifiedBy>
  <cp:revision>184</cp:revision>
  <dcterms:created xsi:type="dcterms:W3CDTF">2022-05-18T09:37:57Z</dcterms:created>
  <dcterms:modified xsi:type="dcterms:W3CDTF">2026-03-12T20:32:29Z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0x01010069E366FF22784FC59E3CD917E37BB45200240E5E9F127CE14F8BA46FC446E6DFC5</vt:lpwstr>
  </property>
</Properties>
</file>